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27"/>
  </p:notesMasterIdLst>
  <p:handoutMasterIdLst>
    <p:handoutMasterId r:id="rId28"/>
  </p:handoutMasterIdLst>
  <p:sldIdLst>
    <p:sldId id="260" r:id="rId3"/>
    <p:sldId id="263" r:id="rId4"/>
    <p:sldId id="262" r:id="rId5"/>
    <p:sldId id="274" r:id="rId6"/>
    <p:sldId id="310" r:id="rId7"/>
    <p:sldId id="580" r:id="rId8"/>
    <p:sldId id="266" r:id="rId9"/>
    <p:sldId id="276" r:id="rId10"/>
    <p:sldId id="572" r:id="rId11"/>
    <p:sldId id="576" r:id="rId12"/>
    <p:sldId id="280" r:id="rId13"/>
    <p:sldId id="281" r:id="rId14"/>
    <p:sldId id="285" r:id="rId15"/>
    <p:sldId id="267" r:id="rId16"/>
    <p:sldId id="290" r:id="rId17"/>
    <p:sldId id="268" r:id="rId18"/>
    <p:sldId id="579" r:id="rId19"/>
    <p:sldId id="582" r:id="rId20"/>
    <p:sldId id="291" r:id="rId21"/>
    <p:sldId id="271" r:id="rId22"/>
    <p:sldId id="273" r:id="rId23"/>
    <p:sldId id="583" r:id="rId24"/>
    <p:sldId id="584" r:id="rId25"/>
    <p:sldId id="585" r:id="rId26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CAD0330-D6A2-C5D5-F692-019D69624B06}" name="Larissa Aust" initials="LA" userId="S-1-5-21-3403835635-2418943236-2747363903-39251" providerId="AD"/>
  <p188:author id="{8443ED59-20C7-4FDF-8DCA-8A14D1AA1C8C}" name="Microsoft Office User" initials="MOU" userId="Microsoft Office User" providerId="None"/>
  <p188:author id="{BD08FEC3-DC7F-2AB2-D701-170733CE6045}" name="Elmar Souvignier" initials="ES" userId="S::esouv_01@on.wwu.de::737b8349-1771-4acb-9c56-8ab15d19c3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79"/>
    <a:srgbClr val="696969"/>
    <a:srgbClr val="327C86"/>
    <a:srgbClr val="3E828D"/>
    <a:srgbClr val="E8F5F6"/>
    <a:srgbClr val="D6E4E6"/>
    <a:srgbClr val="327A86"/>
    <a:srgbClr val="FFFFFF"/>
    <a:srgbClr val="AEB0B0"/>
    <a:srgbClr val="CDD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3635" autoAdjust="0"/>
  </p:normalViewPr>
  <p:slideViewPr>
    <p:cSldViewPr snapToGrid="0">
      <p:cViewPr varScale="1">
        <p:scale>
          <a:sx n="81" d="100"/>
          <a:sy n="81" d="100"/>
        </p:scale>
        <p:origin x="1716" y="90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dirty="0">
                <a:solidFill>
                  <a:schemeClr val="tx1"/>
                </a:solidFill>
              </a:rPr>
              <a:t>Acceptability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Tabelle1!$B$2</c:f>
              <c:strCache>
                <c:ptCount val="1"/>
                <c:pt idx="0">
                  <c:v>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Tabelle1!$A$3:$A$8</c:f>
              <c:strCache>
                <c:ptCount val="6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  <c:pt idx="4">
                  <c:v>T5</c:v>
                </c:pt>
                <c:pt idx="5">
                  <c:v>T6</c:v>
                </c:pt>
              </c:strCache>
            </c:strRef>
          </c:cat>
          <c:val>
            <c:numRef>
              <c:f>Tabelle1!$B$3:$B$8</c:f>
              <c:numCache>
                <c:formatCode>General</c:formatCode>
                <c:ptCount val="6"/>
                <c:pt idx="0">
                  <c:v>5.37</c:v>
                </c:pt>
                <c:pt idx="1">
                  <c:v>4.8600000000000003</c:v>
                </c:pt>
                <c:pt idx="2">
                  <c:v>5.17</c:v>
                </c:pt>
                <c:pt idx="3">
                  <c:v>4.8499999999999996</c:v>
                </c:pt>
                <c:pt idx="4">
                  <c:v>4.84</c:v>
                </c:pt>
                <c:pt idx="5">
                  <c:v>4.99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AF-4B83-BBC8-AB723FBAA9F8}"/>
            </c:ext>
          </c:extLst>
        </c:ser>
        <c:ser>
          <c:idx val="1"/>
          <c:order val="1"/>
          <c:tx>
            <c:strRef>
              <c:f>Tabelle1!$C$2</c:f>
              <c:strCache>
                <c:ptCount val="1"/>
                <c:pt idx="0">
                  <c:v>PI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Tabelle1!$A$3:$A$8</c:f>
              <c:strCache>
                <c:ptCount val="6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  <c:pt idx="4">
                  <c:v>T5</c:v>
                </c:pt>
                <c:pt idx="5">
                  <c:v>T6</c:v>
                </c:pt>
              </c:strCache>
            </c:strRef>
          </c:cat>
          <c:val>
            <c:numRef>
              <c:f>Tabelle1!$C$3:$C$8</c:f>
              <c:numCache>
                <c:formatCode>General</c:formatCode>
                <c:ptCount val="6"/>
                <c:pt idx="0">
                  <c:v>4.53</c:v>
                </c:pt>
                <c:pt idx="1">
                  <c:v>4.41</c:v>
                </c:pt>
                <c:pt idx="2">
                  <c:v>4.32</c:v>
                </c:pt>
                <c:pt idx="3">
                  <c:v>4.12</c:v>
                </c:pt>
                <c:pt idx="4">
                  <c:v>3.68</c:v>
                </c:pt>
                <c:pt idx="5">
                  <c:v>4.38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BAF-4B83-BBC8-AB723FBAA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3880448"/>
        <c:axId val="563880928"/>
      </c:lineChart>
      <c:catAx>
        <c:axId val="56388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3880928"/>
        <c:crosses val="autoZero"/>
        <c:auto val="1"/>
        <c:lblAlgn val="ctr"/>
        <c:lblOffset val="100"/>
        <c:noMultiLvlLbl val="0"/>
      </c:catAx>
      <c:valAx>
        <c:axId val="563880928"/>
        <c:scaling>
          <c:orientation val="minMax"/>
          <c:max val="5.5"/>
          <c:min val="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38804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noProof="0" dirty="0">
                <a:solidFill>
                  <a:schemeClr val="tx1"/>
                </a:solidFill>
              </a:rPr>
              <a:t>Feasibility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Tabelle1!$B$22</c:f>
              <c:strCache>
                <c:ptCount val="1"/>
                <c:pt idx="0">
                  <c:v>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Tabelle1!$A$23:$A$28</c:f>
              <c:strCache>
                <c:ptCount val="6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  <c:pt idx="4">
                  <c:v>T5</c:v>
                </c:pt>
                <c:pt idx="5">
                  <c:v>T6</c:v>
                </c:pt>
              </c:strCache>
            </c:strRef>
          </c:cat>
          <c:val>
            <c:numRef>
              <c:f>Tabelle1!$B$23:$B$28</c:f>
              <c:numCache>
                <c:formatCode>General</c:formatCode>
                <c:ptCount val="6"/>
                <c:pt idx="0">
                  <c:v>4.7699999999999996</c:v>
                </c:pt>
                <c:pt idx="1">
                  <c:v>4.32</c:v>
                </c:pt>
                <c:pt idx="2">
                  <c:v>3.89</c:v>
                </c:pt>
                <c:pt idx="3">
                  <c:v>3.9</c:v>
                </c:pt>
                <c:pt idx="4">
                  <c:v>3.02</c:v>
                </c:pt>
                <c:pt idx="5">
                  <c:v>3.61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09-4164-903C-679B16F43394}"/>
            </c:ext>
          </c:extLst>
        </c:ser>
        <c:ser>
          <c:idx val="1"/>
          <c:order val="1"/>
          <c:tx>
            <c:strRef>
              <c:f>Tabelle1!$C$22</c:f>
              <c:strCache>
                <c:ptCount val="1"/>
                <c:pt idx="0">
                  <c:v>PI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Tabelle1!$A$23:$A$28</c:f>
              <c:strCache>
                <c:ptCount val="6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  <c:pt idx="4">
                  <c:v>T5</c:v>
                </c:pt>
                <c:pt idx="5">
                  <c:v>T6</c:v>
                </c:pt>
              </c:strCache>
            </c:strRef>
          </c:cat>
          <c:val>
            <c:numRef>
              <c:f>Tabelle1!$C$23:$C$28</c:f>
              <c:numCache>
                <c:formatCode>General</c:formatCode>
                <c:ptCount val="6"/>
                <c:pt idx="0">
                  <c:v>3.81</c:v>
                </c:pt>
                <c:pt idx="1">
                  <c:v>3.15</c:v>
                </c:pt>
                <c:pt idx="2">
                  <c:v>3.22</c:v>
                </c:pt>
                <c:pt idx="3">
                  <c:v>3.06</c:v>
                </c:pt>
                <c:pt idx="4">
                  <c:v>2.98</c:v>
                </c:pt>
                <c:pt idx="5">
                  <c:v>3.28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09-4164-903C-679B16F433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4341840"/>
        <c:axId val="564327920"/>
      </c:lineChart>
      <c:catAx>
        <c:axId val="56434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4327920"/>
        <c:crosses val="autoZero"/>
        <c:auto val="1"/>
        <c:lblAlgn val="ctr"/>
        <c:lblOffset val="100"/>
        <c:noMultiLvlLbl val="0"/>
      </c:catAx>
      <c:valAx>
        <c:axId val="564327920"/>
        <c:scaling>
          <c:orientation val="minMax"/>
          <c:max val="5.5"/>
          <c:min val="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43418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dirty="0">
                <a:solidFill>
                  <a:schemeClr val="tx1"/>
                </a:solidFill>
              </a:rPr>
              <a:t>Fidelity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Tabelle1!$B$31</c:f>
              <c:strCache>
                <c:ptCount val="1"/>
                <c:pt idx="0">
                  <c:v>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Tabelle1!$A$32:$A$36</c:f>
              <c:strCache>
                <c:ptCount val="5"/>
                <c:pt idx="0">
                  <c:v>T2</c:v>
                </c:pt>
                <c:pt idx="1">
                  <c:v>T3</c:v>
                </c:pt>
                <c:pt idx="2">
                  <c:v>T4</c:v>
                </c:pt>
                <c:pt idx="3">
                  <c:v>T5</c:v>
                </c:pt>
                <c:pt idx="4">
                  <c:v>T6</c:v>
                </c:pt>
              </c:strCache>
            </c:strRef>
          </c:cat>
          <c:val>
            <c:numRef>
              <c:f>Tabelle1!$B$32:$B$36</c:f>
              <c:numCache>
                <c:formatCode>General</c:formatCode>
                <c:ptCount val="5"/>
                <c:pt idx="0">
                  <c:v>4.4400000000000004</c:v>
                </c:pt>
                <c:pt idx="1">
                  <c:v>4.49</c:v>
                </c:pt>
                <c:pt idx="2">
                  <c:v>4.22</c:v>
                </c:pt>
                <c:pt idx="3">
                  <c:v>4.01</c:v>
                </c:pt>
                <c:pt idx="4">
                  <c:v>4.68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C5-4E6E-B013-E0A50F906B1C}"/>
            </c:ext>
          </c:extLst>
        </c:ser>
        <c:ser>
          <c:idx val="1"/>
          <c:order val="1"/>
          <c:tx>
            <c:strRef>
              <c:f>Tabelle1!$C$31</c:f>
              <c:strCache>
                <c:ptCount val="1"/>
                <c:pt idx="0">
                  <c:v>PI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Tabelle1!$A$32:$A$36</c:f>
              <c:strCache>
                <c:ptCount val="5"/>
                <c:pt idx="0">
                  <c:v>T2</c:v>
                </c:pt>
                <c:pt idx="1">
                  <c:v>T3</c:v>
                </c:pt>
                <c:pt idx="2">
                  <c:v>T4</c:v>
                </c:pt>
                <c:pt idx="3">
                  <c:v>T5</c:v>
                </c:pt>
                <c:pt idx="4">
                  <c:v>T6</c:v>
                </c:pt>
              </c:strCache>
            </c:strRef>
          </c:cat>
          <c:val>
            <c:numRef>
              <c:f>Tabelle1!$C$32:$C$36</c:f>
              <c:numCache>
                <c:formatCode>General</c:formatCode>
                <c:ptCount val="5"/>
                <c:pt idx="0">
                  <c:v>3.88</c:v>
                </c:pt>
                <c:pt idx="1">
                  <c:v>4.01</c:v>
                </c:pt>
                <c:pt idx="2">
                  <c:v>3.69</c:v>
                </c:pt>
                <c:pt idx="3">
                  <c:v>3.53</c:v>
                </c:pt>
                <c:pt idx="4">
                  <c:v>4.1500000000000004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C5-4E6E-B013-E0A50F906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5917424"/>
        <c:axId val="564326480"/>
      </c:lineChart>
      <c:catAx>
        <c:axId val="46591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4326480"/>
        <c:crosses val="autoZero"/>
        <c:auto val="1"/>
        <c:lblAlgn val="ctr"/>
        <c:lblOffset val="100"/>
        <c:noMultiLvlLbl val="0"/>
      </c:catAx>
      <c:valAx>
        <c:axId val="564326480"/>
        <c:scaling>
          <c:orientation val="minMax"/>
          <c:max val="5.5"/>
          <c:min val="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591742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76FC98A-C599-1539-7B5A-9144A3A795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A5B049-4E31-634C-9F25-47117F1FBD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E48D9-6452-48B6-A2EA-E0FCACEFCBCB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AA04C9-EF55-6E0F-2240-4B6A292C40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E4A82E-067E-1C08-E38D-9C45413663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7D550-FEEE-4E3F-B08C-4BF9285BE5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829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5F769-7698-4E45-AE8B-36CE742B7F04}" type="datetimeFigureOut">
              <a:rPr lang="de-DE" smtClean="0"/>
              <a:t>01.08.2025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F611F-4DE7-4087-8780-9FFE54AFB7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4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02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264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170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4D6A-67C4-C18B-5FC6-83F9DF9F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D0C44D6-87F4-5347-6C4E-C23A5C590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AAEA0ED-2195-0ECD-CC0F-8443226ED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EE7037-C659-7C9B-8446-E67C3E12B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840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C53E-79A6-730B-DE52-9B7830A0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865157-882E-CB00-9296-2506E0259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18C4D59-D366-2076-1395-0D8A08C4C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D8D21-9FFD-0BBF-4B3A-A24670BEA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4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12FC1-9B94-0020-C2E1-416F2A696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E6C930F-264D-CCFC-A1D9-F0409352D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F5636B-7995-CBB1-971C-FFFE17AF5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8A466F-DCAF-340F-89BC-5847B7563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36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56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6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B6E8A-297D-E168-59E2-D3EAD990E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FB9BBC6-AACD-6569-A7E7-4E9C3CE01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25D102-5B1F-8CB8-EFC4-8BB39412C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E5475E-48DE-F659-8EFD-99302A4F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323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362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312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323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570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611F-4DE7-4087-8780-9FFE54AFB73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71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pikas.dzlm.de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3A1D2A26-F226-2D76-013A-C7E2865C4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156" t="11832" r="17654" b="15791"/>
          <a:stretch/>
        </p:blipFill>
        <p:spPr>
          <a:xfrm>
            <a:off x="240723" y="5777572"/>
            <a:ext cx="1252545" cy="878687"/>
          </a:xfrm>
          <a:prstGeom prst="rect">
            <a:avLst/>
          </a:prstGeom>
        </p:spPr>
      </p:pic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C0252845-CB56-F4DC-7FE3-3BDFD38E18F4}"/>
              </a:ext>
            </a:extLst>
          </p:cNvPr>
          <p:cNvCxnSpPr>
            <a:cxnSpLocks/>
          </p:cNvCxnSpPr>
          <p:nvPr userDrawn="1"/>
        </p:nvCxnSpPr>
        <p:spPr>
          <a:xfrm>
            <a:off x="0" y="5518835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B37BACF1-58C1-8ED5-288E-7DBB298C02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83" t="29692" r="1644" b="37114"/>
          <a:stretch/>
        </p:blipFill>
        <p:spPr>
          <a:xfrm>
            <a:off x="5504133" y="6014243"/>
            <a:ext cx="2257944" cy="40534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900370-5020-58DE-C527-CF20E17744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53833" y="5909147"/>
            <a:ext cx="2115248" cy="61553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D7DF22B-EC76-32DE-9DD0-034B89CF188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91728" y="5903779"/>
            <a:ext cx="1859549" cy="6262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2CB1E3-A92D-FE19-5D0F-D0145F79E6C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97129" y="5903779"/>
            <a:ext cx="1859549" cy="62627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42E1324-726A-01E5-C8DC-EFB3E83B8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3417" t="18971" r="13694" b="20277"/>
          <a:stretch/>
        </p:blipFill>
        <p:spPr>
          <a:xfrm>
            <a:off x="1728320" y="5899086"/>
            <a:ext cx="1190461" cy="63565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D8A19A2-7A88-D825-775E-6C8F78AFE5B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30644" y="662829"/>
            <a:ext cx="5930713" cy="368819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23A170C5-A636-89AE-8B01-A8BB3B4C0785}"/>
              </a:ext>
            </a:extLst>
          </p:cNvPr>
          <p:cNvSpPr/>
          <p:nvPr userDrawn="1"/>
        </p:nvSpPr>
        <p:spPr>
          <a:xfrm>
            <a:off x="1796684" y="3543745"/>
            <a:ext cx="8598632" cy="7880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5" name="Untertitel 2">
            <a:extLst>
              <a:ext uri="{FF2B5EF4-FFF2-40B4-BE49-F238E27FC236}">
                <a16:creationId xmlns:a16="http://schemas.microsoft.com/office/drawing/2014/main" id="{89130925-948B-050D-B2A7-F5490C9FD7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96684" y="4131233"/>
            <a:ext cx="8598632" cy="87665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 1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198281B9-AFCD-E16E-E178-4CAD68AE5B3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684" y="4711314"/>
            <a:ext cx="8598632" cy="7270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Master-Untertitel 2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34AEBB3-0387-B6C7-820E-65F2D4A8874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42859" y="222060"/>
            <a:ext cx="2159544" cy="968405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F0E7C84F-575C-5FAE-9B98-7D3749ECE7EF}"/>
              </a:ext>
            </a:extLst>
          </p:cNvPr>
          <p:cNvSpPr/>
          <p:nvPr userDrawn="1"/>
        </p:nvSpPr>
        <p:spPr>
          <a:xfrm>
            <a:off x="1796684" y="3533767"/>
            <a:ext cx="8598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FÖ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RDERORIENTIERTE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AGNOSTIK IM (INKLUSIVEN)</a:t>
            </a:r>
            <a:b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THEMATISCHEN ANFANGSUNTERRICHT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72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47F583AE-AD71-59B0-7794-A69940148348}"/>
              </a:ext>
            </a:extLst>
          </p:cNvPr>
          <p:cNvSpPr/>
          <p:nvPr userDrawn="1"/>
        </p:nvSpPr>
        <p:spPr>
          <a:xfrm>
            <a:off x="0" y="6268157"/>
            <a:ext cx="12191999" cy="589844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97769C3-B16F-4A6A-1A9C-4E74CB2E66F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074606" y="1593617"/>
            <a:ext cx="8733148" cy="20731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…</a:t>
            </a:r>
          </a:p>
          <a:p>
            <a:pPr lvl="0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F64E07F-3E4A-C2F2-4B33-7D65FD000F5E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13" name="Datumsplatzhalter 18">
            <a:extLst>
              <a:ext uri="{FF2B5EF4-FFF2-40B4-BE49-F238E27FC236}">
                <a16:creationId xmlns:a16="http://schemas.microsoft.com/office/drawing/2014/main" id="{B901CAA1-6299-A457-6952-56AABCAC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März 2023</a:t>
            </a:r>
          </a:p>
        </p:txBody>
      </p:sp>
      <p:sp>
        <p:nvSpPr>
          <p:cNvPr id="14" name="Foliennummernplatzhalter 20">
            <a:extLst>
              <a:ext uri="{FF2B5EF4-FFF2-40B4-BE49-F238E27FC236}">
                <a16:creationId xmlns:a16="http://schemas.microsoft.com/office/drawing/2014/main" id="{A546E05D-B75D-AA41-F58C-71CF900D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18">
            <a:extLst>
              <a:ext uri="{FF2B5EF4-FFF2-40B4-BE49-F238E27FC236}">
                <a16:creationId xmlns:a16="http://schemas.microsoft.com/office/drawing/2014/main" id="{7DDD3EFA-B083-08A1-0200-E1900EA0FCA7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FÖDIMA 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pikas.dzlm.de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EF6D2362-3FD9-D282-1529-ED699A0D2D00}"/>
              </a:ext>
            </a:extLst>
          </p:cNvPr>
          <p:cNvCxnSpPr>
            <a:cxnSpLocks/>
          </p:cNvCxnSpPr>
          <p:nvPr userDrawn="1"/>
        </p:nvCxnSpPr>
        <p:spPr>
          <a:xfrm>
            <a:off x="0" y="107026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3D1AD489-A914-0CFC-4711-D27781BE8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EB7152-E101-ED82-02F7-0DF7DB40A74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1741" y="1593616"/>
            <a:ext cx="475200" cy="475200"/>
          </a:xfrm>
          <a:prstGeom prst="rect">
            <a:avLst/>
          </a:prstGeom>
        </p:spPr>
      </p:pic>
      <p:sp>
        <p:nvSpPr>
          <p:cNvPr id="18" name="Textplatzhalter 23">
            <a:extLst>
              <a:ext uri="{FF2B5EF4-FFF2-40B4-BE49-F238E27FC236}">
                <a16:creationId xmlns:a16="http://schemas.microsoft.com/office/drawing/2014/main" id="{A2469031-1AAD-F322-C1B2-4F2B2B5001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741" y="1147990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ÜBERSCHRIFT</a:t>
            </a:r>
          </a:p>
          <a:p>
            <a:pPr lvl="0"/>
            <a:endParaRPr lang="de-DE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D03BE3A9-5362-A417-7C44-14AB933A339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61740" y="4104903"/>
            <a:ext cx="9346011" cy="20732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…</a:t>
            </a:r>
          </a:p>
          <a:p>
            <a:pPr lvl="0"/>
            <a:endParaRPr lang="de-DE" dirty="0"/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F727A9E-EB54-16E8-646F-553BD5A7E8F8}"/>
              </a:ext>
            </a:extLst>
          </p:cNvPr>
          <p:cNvCxnSpPr>
            <a:cxnSpLocks/>
          </p:cNvCxnSpPr>
          <p:nvPr userDrawn="1"/>
        </p:nvCxnSpPr>
        <p:spPr>
          <a:xfrm>
            <a:off x="1461740" y="3876040"/>
            <a:ext cx="9346011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el 1">
            <a:extLst>
              <a:ext uri="{FF2B5EF4-FFF2-40B4-BE49-F238E27FC236}">
                <a16:creationId xmlns:a16="http://schemas.microsoft.com/office/drawing/2014/main" id="{41768250-4DB8-1133-F69E-5949138E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1" y="276263"/>
            <a:ext cx="9346011" cy="516684"/>
          </a:xfrm>
          <a:prstGeom prst="rect">
            <a:avLst/>
          </a:prstGeom>
        </p:spPr>
        <p:txBody>
          <a:bodyPr/>
          <a:lstStyle>
            <a:lvl1pPr>
              <a:defRPr kumimoji="0" lang="de-DE" sz="2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788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1E219F65-D85C-13CC-C950-B6CC365F27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56580" y="1602521"/>
            <a:ext cx="480361" cy="480361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47F583AE-AD71-59B0-7794-A69940148348}"/>
              </a:ext>
            </a:extLst>
          </p:cNvPr>
          <p:cNvSpPr/>
          <p:nvPr userDrawn="1"/>
        </p:nvSpPr>
        <p:spPr>
          <a:xfrm>
            <a:off x="0" y="6268157"/>
            <a:ext cx="12191999" cy="589844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97769C3-B16F-4A6A-1A9C-4E74CB2E66F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074606" y="1593617"/>
            <a:ext cx="8733148" cy="458448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…</a:t>
            </a:r>
          </a:p>
          <a:p>
            <a:pPr lvl="0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F64E07F-3E4A-C2F2-4B33-7D65FD000F5E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13" name="Datumsplatzhalter 18">
            <a:extLst>
              <a:ext uri="{FF2B5EF4-FFF2-40B4-BE49-F238E27FC236}">
                <a16:creationId xmlns:a16="http://schemas.microsoft.com/office/drawing/2014/main" id="{B901CAA1-6299-A457-6952-56AABCAC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März 2023</a:t>
            </a:r>
          </a:p>
        </p:txBody>
      </p:sp>
      <p:sp>
        <p:nvSpPr>
          <p:cNvPr id="14" name="Foliennummernplatzhalter 20">
            <a:extLst>
              <a:ext uri="{FF2B5EF4-FFF2-40B4-BE49-F238E27FC236}">
                <a16:creationId xmlns:a16="http://schemas.microsoft.com/office/drawing/2014/main" id="{A546E05D-B75D-AA41-F58C-71CF900D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18">
            <a:extLst>
              <a:ext uri="{FF2B5EF4-FFF2-40B4-BE49-F238E27FC236}">
                <a16:creationId xmlns:a16="http://schemas.microsoft.com/office/drawing/2014/main" id="{7DDD3EFA-B083-08A1-0200-E1900EA0FCA7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FÖDIMA 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pikas.dzlm.de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EF6D2362-3FD9-D282-1529-ED699A0D2D00}"/>
              </a:ext>
            </a:extLst>
          </p:cNvPr>
          <p:cNvCxnSpPr>
            <a:cxnSpLocks/>
          </p:cNvCxnSpPr>
          <p:nvPr userDrawn="1"/>
        </p:nvCxnSpPr>
        <p:spPr>
          <a:xfrm>
            <a:off x="0" y="107026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3D1AD489-A914-0CFC-4711-D27781BE81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20" name="Textplatzhalter 23">
            <a:extLst>
              <a:ext uri="{FF2B5EF4-FFF2-40B4-BE49-F238E27FC236}">
                <a16:creationId xmlns:a16="http://schemas.microsoft.com/office/drawing/2014/main" id="{758819CA-EAA6-EA27-5F88-91D5C04976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741" y="1147990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ÜBERSCHRIFT</a:t>
            </a:r>
          </a:p>
          <a:p>
            <a:pPr lvl="0"/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4AF80546-5985-94F5-AF03-5255A0A3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1" y="276263"/>
            <a:ext cx="9346011" cy="516684"/>
          </a:xfrm>
          <a:prstGeom prst="rect">
            <a:avLst/>
          </a:prstGeom>
        </p:spPr>
        <p:txBody>
          <a:bodyPr/>
          <a:lstStyle>
            <a:lvl1pPr>
              <a:defRPr kumimoji="0" lang="de-DE" sz="2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03211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ktivität EA, PA,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3830728-6852-BFC8-4AF0-76DA1255C6D0}"/>
              </a:ext>
            </a:extLst>
          </p:cNvPr>
          <p:cNvSpPr/>
          <p:nvPr userDrawn="1"/>
        </p:nvSpPr>
        <p:spPr>
          <a:xfrm>
            <a:off x="-1" y="1070263"/>
            <a:ext cx="12192001" cy="5787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AD4712-943D-902D-1DD4-36429A481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97769C3-B16F-4A6A-1A9C-4E74CB2E66F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461898" y="1593617"/>
            <a:ext cx="9345855" cy="10020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Überlegen Sie …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ABE565-A146-8E7B-AF31-8C821992FF3A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26" name="Datumsplatzhalter 18">
            <a:extLst>
              <a:ext uri="{FF2B5EF4-FFF2-40B4-BE49-F238E27FC236}">
                <a16:creationId xmlns:a16="http://schemas.microsoft.com/office/drawing/2014/main" id="{175123A4-A75C-6911-2822-4D689A56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fld id="{B8BBF382-6582-6B43-8C37-22A8A2DD8FDC}" type="datetime6">
              <a:rPr lang="de-DE" smtClean="0"/>
              <a:t>August 25</a:t>
            </a:fld>
            <a:endParaRPr lang="de-DE" dirty="0"/>
          </a:p>
        </p:txBody>
      </p:sp>
      <p:sp>
        <p:nvSpPr>
          <p:cNvPr id="27" name="Foliennummernplatzhalter 20">
            <a:extLst>
              <a:ext uri="{FF2B5EF4-FFF2-40B4-BE49-F238E27FC236}">
                <a16:creationId xmlns:a16="http://schemas.microsoft.com/office/drawing/2014/main" id="{06EC2BEE-4A38-4F49-7744-6E3879D3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Datumsplatzhalter 18">
            <a:extLst>
              <a:ext uri="{FF2B5EF4-FFF2-40B4-BE49-F238E27FC236}">
                <a16:creationId xmlns:a16="http://schemas.microsoft.com/office/drawing/2014/main" id="{0912B4D0-327F-FE0A-FAC4-B4A218BA4112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FÖDIMA 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pikas.dzlm.de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774D5D74-919A-A799-6CE8-CDAFBD96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1" y="276263"/>
            <a:ext cx="9346011" cy="516684"/>
          </a:xfrm>
          <a:prstGeom prst="rect">
            <a:avLst/>
          </a:prstGeom>
        </p:spPr>
        <p:txBody>
          <a:bodyPr/>
          <a:lstStyle>
            <a:lvl1pPr>
              <a:defRPr kumimoji="0" lang="de-DE" sz="2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1" name="Textplatzhalter 23">
            <a:extLst>
              <a:ext uri="{FF2B5EF4-FFF2-40B4-BE49-F238E27FC236}">
                <a16:creationId xmlns:a16="http://schemas.microsoft.com/office/drawing/2014/main" id="{9603BE8C-705B-051E-EAEB-3FFC3B554B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741" y="1147990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EINZELARBEIT (ca. … min)</a:t>
            </a:r>
          </a:p>
          <a:p>
            <a:pPr lvl="0"/>
            <a:endParaRPr lang="de-DE" dirty="0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FF98BA7-C7CB-C34D-0996-7264EA15573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461898" y="3047113"/>
            <a:ext cx="9345855" cy="87684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Überlegen Sie …</a:t>
            </a:r>
          </a:p>
        </p:txBody>
      </p:sp>
      <p:sp>
        <p:nvSpPr>
          <p:cNvPr id="33" name="Textplatzhalter 23">
            <a:extLst>
              <a:ext uri="{FF2B5EF4-FFF2-40B4-BE49-F238E27FC236}">
                <a16:creationId xmlns:a16="http://schemas.microsoft.com/office/drawing/2014/main" id="{A0C2D92A-371D-BB6F-1B9C-4DEB4C5DF1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61741" y="2601484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PARTNERARBEIT (ca. … min)</a:t>
            </a:r>
          </a:p>
          <a:p>
            <a:pPr lvl="0"/>
            <a:endParaRPr lang="de-DE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550B4CAF-4E5D-BA2F-9A22-AE4F49CC1A6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463549" y="4389421"/>
            <a:ext cx="9345855" cy="1788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Überlegen Sie …</a:t>
            </a:r>
          </a:p>
        </p:txBody>
      </p:sp>
      <p:sp>
        <p:nvSpPr>
          <p:cNvPr id="35" name="Textplatzhalter 23">
            <a:extLst>
              <a:ext uri="{FF2B5EF4-FFF2-40B4-BE49-F238E27FC236}">
                <a16:creationId xmlns:a16="http://schemas.microsoft.com/office/drawing/2014/main" id="{6AB218C2-F2AF-EC10-C0E3-C59606EB3F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3392" y="2601484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PARTNERARBEIT (ca. … min)</a:t>
            </a:r>
          </a:p>
          <a:p>
            <a:pPr lvl="0"/>
            <a:endParaRPr lang="de-DE" dirty="0"/>
          </a:p>
        </p:txBody>
      </p:sp>
      <p:sp>
        <p:nvSpPr>
          <p:cNvPr id="36" name="Textplatzhalter 23">
            <a:extLst>
              <a:ext uri="{FF2B5EF4-FFF2-40B4-BE49-F238E27FC236}">
                <a16:creationId xmlns:a16="http://schemas.microsoft.com/office/drawing/2014/main" id="{05164FB1-8011-2067-3393-A6192287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1741" y="3929727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GRUPPENARBEIT (ca. … min)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321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ktivität 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3830728-6852-BFC8-4AF0-76DA1255C6D0}"/>
              </a:ext>
            </a:extLst>
          </p:cNvPr>
          <p:cNvSpPr/>
          <p:nvPr userDrawn="1"/>
        </p:nvSpPr>
        <p:spPr>
          <a:xfrm>
            <a:off x="-1" y="1070263"/>
            <a:ext cx="12192001" cy="5787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AD4712-943D-902D-1DD4-36429A481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97769C3-B16F-4A6A-1A9C-4E74CB2E66F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461898" y="1593617"/>
            <a:ext cx="9345855" cy="458448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Überlegen Sie …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ABE565-A146-8E7B-AF31-8C821992FF3A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26" name="Datumsplatzhalter 18">
            <a:extLst>
              <a:ext uri="{FF2B5EF4-FFF2-40B4-BE49-F238E27FC236}">
                <a16:creationId xmlns:a16="http://schemas.microsoft.com/office/drawing/2014/main" id="{175123A4-A75C-6911-2822-4D689A56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fld id="{B8BBF382-6582-6B43-8C37-22A8A2DD8FDC}" type="datetime6">
              <a:rPr lang="de-DE" smtClean="0"/>
              <a:t>August 25</a:t>
            </a:fld>
            <a:endParaRPr lang="de-DE" dirty="0"/>
          </a:p>
        </p:txBody>
      </p:sp>
      <p:sp>
        <p:nvSpPr>
          <p:cNvPr id="27" name="Foliennummernplatzhalter 20">
            <a:extLst>
              <a:ext uri="{FF2B5EF4-FFF2-40B4-BE49-F238E27FC236}">
                <a16:creationId xmlns:a16="http://schemas.microsoft.com/office/drawing/2014/main" id="{06EC2BEE-4A38-4F49-7744-6E3879D3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Datumsplatzhalter 18">
            <a:extLst>
              <a:ext uri="{FF2B5EF4-FFF2-40B4-BE49-F238E27FC236}">
                <a16:creationId xmlns:a16="http://schemas.microsoft.com/office/drawing/2014/main" id="{0912B4D0-327F-FE0A-FAC4-B4A218BA4112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FÖDIMA 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pikas.dzlm.de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4EB2E06-F711-7602-7AB0-F4F55CC4D6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543" y="1143329"/>
            <a:ext cx="446691" cy="446691"/>
          </a:xfrm>
          <a:prstGeom prst="rect">
            <a:avLst/>
          </a:prstGeom>
        </p:spPr>
      </p:pic>
      <p:sp>
        <p:nvSpPr>
          <p:cNvPr id="30" name="Titel 1">
            <a:extLst>
              <a:ext uri="{FF2B5EF4-FFF2-40B4-BE49-F238E27FC236}">
                <a16:creationId xmlns:a16="http://schemas.microsoft.com/office/drawing/2014/main" id="{774D5D74-919A-A799-6CE8-CDAFBD96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1" y="276263"/>
            <a:ext cx="9346011" cy="516684"/>
          </a:xfrm>
          <a:prstGeom prst="rect">
            <a:avLst/>
          </a:prstGeom>
        </p:spPr>
        <p:txBody>
          <a:bodyPr/>
          <a:lstStyle>
            <a:lvl1pPr>
              <a:defRPr kumimoji="0" lang="de-DE" sz="2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E063F5E9-2147-26E1-697D-0202212CFD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741" y="1147990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EINZELARBEIT (ca. … min)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27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ktivität 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3830728-6852-BFC8-4AF0-76DA1255C6D0}"/>
              </a:ext>
            </a:extLst>
          </p:cNvPr>
          <p:cNvSpPr/>
          <p:nvPr userDrawn="1"/>
        </p:nvSpPr>
        <p:spPr>
          <a:xfrm>
            <a:off x="-1" y="1070263"/>
            <a:ext cx="12192001" cy="5787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AD4712-943D-902D-1DD4-36429A481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97769C3-B16F-4A6A-1A9C-4E74CB2E66F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461898" y="1593617"/>
            <a:ext cx="9345855" cy="458448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Überlegen Sie …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ABE565-A146-8E7B-AF31-8C821992FF3A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26" name="Datumsplatzhalter 18">
            <a:extLst>
              <a:ext uri="{FF2B5EF4-FFF2-40B4-BE49-F238E27FC236}">
                <a16:creationId xmlns:a16="http://schemas.microsoft.com/office/drawing/2014/main" id="{175123A4-A75C-6911-2822-4D689A56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fld id="{CBE4A9CA-28D4-EE43-AE13-72580F1C399D}" type="datetime6">
              <a:rPr lang="de-DE" smtClean="0"/>
              <a:t>August 25</a:t>
            </a:fld>
            <a:endParaRPr lang="de-DE" dirty="0"/>
          </a:p>
        </p:txBody>
      </p:sp>
      <p:sp>
        <p:nvSpPr>
          <p:cNvPr id="27" name="Foliennummernplatzhalter 20">
            <a:extLst>
              <a:ext uri="{FF2B5EF4-FFF2-40B4-BE49-F238E27FC236}">
                <a16:creationId xmlns:a16="http://schemas.microsoft.com/office/drawing/2014/main" id="{06EC2BEE-4A38-4F49-7744-6E3879D3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Datumsplatzhalter 18">
            <a:extLst>
              <a:ext uri="{FF2B5EF4-FFF2-40B4-BE49-F238E27FC236}">
                <a16:creationId xmlns:a16="http://schemas.microsoft.com/office/drawing/2014/main" id="{0912B4D0-327F-FE0A-FAC4-B4A218BA4112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FÖDIMA 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pikas.dzlm.de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474F31E-1B06-7EBE-3DB9-19AD0136CA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543" y="1143330"/>
            <a:ext cx="446691" cy="44669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DFD1804F-C814-0157-4B7B-D732340BC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1" y="276263"/>
            <a:ext cx="9346011" cy="516684"/>
          </a:xfrm>
          <a:prstGeom prst="rect">
            <a:avLst/>
          </a:prstGeom>
        </p:spPr>
        <p:txBody>
          <a:bodyPr/>
          <a:lstStyle>
            <a:lvl1pPr>
              <a:defRPr kumimoji="0" lang="de-DE" sz="2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platzhalter 23">
            <a:extLst>
              <a:ext uri="{FF2B5EF4-FFF2-40B4-BE49-F238E27FC236}">
                <a16:creationId xmlns:a16="http://schemas.microsoft.com/office/drawing/2014/main" id="{0238FE39-4651-3300-9A0E-779EB9DCED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741" y="1147990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PARTNERARBEIT (ca. … min)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844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ktivität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3830728-6852-BFC8-4AF0-76DA1255C6D0}"/>
              </a:ext>
            </a:extLst>
          </p:cNvPr>
          <p:cNvSpPr/>
          <p:nvPr userDrawn="1"/>
        </p:nvSpPr>
        <p:spPr>
          <a:xfrm>
            <a:off x="-1" y="1070263"/>
            <a:ext cx="12192001" cy="5787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AD4712-943D-902D-1DD4-36429A481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97769C3-B16F-4A6A-1A9C-4E74CB2E66F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461898" y="1593617"/>
            <a:ext cx="9345855" cy="458448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Überlegen Sie …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ABE565-A146-8E7B-AF31-8C821992FF3A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26" name="Datumsplatzhalter 18">
            <a:extLst>
              <a:ext uri="{FF2B5EF4-FFF2-40B4-BE49-F238E27FC236}">
                <a16:creationId xmlns:a16="http://schemas.microsoft.com/office/drawing/2014/main" id="{175123A4-A75C-6911-2822-4D689A56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fld id="{3D4BAD1C-6212-5548-B0FD-C6CB5BBAC98D}" type="datetime6">
              <a:rPr lang="de-DE" smtClean="0"/>
              <a:t>August 25</a:t>
            </a:fld>
            <a:endParaRPr lang="de-DE" dirty="0"/>
          </a:p>
        </p:txBody>
      </p:sp>
      <p:sp>
        <p:nvSpPr>
          <p:cNvPr id="27" name="Foliennummernplatzhalter 20">
            <a:extLst>
              <a:ext uri="{FF2B5EF4-FFF2-40B4-BE49-F238E27FC236}">
                <a16:creationId xmlns:a16="http://schemas.microsoft.com/office/drawing/2014/main" id="{06EC2BEE-4A38-4F49-7744-6E3879D3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Datumsplatzhalter 18">
            <a:extLst>
              <a:ext uri="{FF2B5EF4-FFF2-40B4-BE49-F238E27FC236}">
                <a16:creationId xmlns:a16="http://schemas.microsoft.com/office/drawing/2014/main" id="{0912B4D0-327F-FE0A-FAC4-B4A218BA4112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FÖDIMA 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pikas.dzlm.de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5F9B48D-B151-8943-912C-EC81B42BEF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543" y="1143330"/>
            <a:ext cx="446691" cy="44669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4EEF8EF-C65B-8BD0-1104-74C167CB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1" y="276263"/>
            <a:ext cx="9346011" cy="516684"/>
          </a:xfrm>
          <a:prstGeom prst="rect">
            <a:avLst/>
          </a:prstGeom>
        </p:spPr>
        <p:txBody>
          <a:bodyPr/>
          <a:lstStyle>
            <a:lvl1pPr>
              <a:defRPr kumimoji="0" lang="de-DE" sz="2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platzhalter 23">
            <a:extLst>
              <a:ext uri="{FF2B5EF4-FFF2-40B4-BE49-F238E27FC236}">
                <a16:creationId xmlns:a16="http://schemas.microsoft.com/office/drawing/2014/main" id="{003F350C-D0C1-2179-4243-EC461A675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741" y="1147990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GRUPPENARBEIT (ca. … min)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2459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xisaufga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3830728-6852-BFC8-4AF0-76DA1255C6D0}"/>
              </a:ext>
            </a:extLst>
          </p:cNvPr>
          <p:cNvSpPr/>
          <p:nvPr userDrawn="1"/>
        </p:nvSpPr>
        <p:spPr>
          <a:xfrm>
            <a:off x="-1" y="1070263"/>
            <a:ext cx="12192001" cy="5787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AD4712-943D-902D-1DD4-36429A481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97769C3-B16F-4A6A-1A9C-4E74CB2E66F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461898" y="1593617"/>
            <a:ext cx="9345855" cy="458448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…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ABE565-A146-8E7B-AF31-8C821992FF3A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26" name="Datumsplatzhalter 18">
            <a:extLst>
              <a:ext uri="{FF2B5EF4-FFF2-40B4-BE49-F238E27FC236}">
                <a16:creationId xmlns:a16="http://schemas.microsoft.com/office/drawing/2014/main" id="{175123A4-A75C-6911-2822-4D689A56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fld id="{836E40E1-126E-DA47-A975-0198A3022E19}" type="datetime6">
              <a:rPr lang="de-DE" smtClean="0"/>
              <a:t>August 25</a:t>
            </a:fld>
            <a:endParaRPr lang="de-DE" dirty="0"/>
          </a:p>
        </p:txBody>
      </p:sp>
      <p:sp>
        <p:nvSpPr>
          <p:cNvPr id="27" name="Foliennummernplatzhalter 20">
            <a:extLst>
              <a:ext uri="{FF2B5EF4-FFF2-40B4-BE49-F238E27FC236}">
                <a16:creationId xmlns:a16="http://schemas.microsoft.com/office/drawing/2014/main" id="{06EC2BEE-4A38-4F49-7744-6E3879D3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Datumsplatzhalter 18">
            <a:extLst>
              <a:ext uri="{FF2B5EF4-FFF2-40B4-BE49-F238E27FC236}">
                <a16:creationId xmlns:a16="http://schemas.microsoft.com/office/drawing/2014/main" id="{0912B4D0-327F-FE0A-FAC4-B4A218BA4112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FÖDIMA 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pikas.dzlm.de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C45908A-42EF-F325-9EBE-77716C4519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096" y="1144479"/>
            <a:ext cx="449138" cy="44913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2F54C03-C7EB-0B4A-AF24-362D898CCA78}"/>
              </a:ext>
            </a:extLst>
          </p:cNvPr>
          <p:cNvSpPr txBox="1"/>
          <p:nvPr userDrawn="1"/>
        </p:nvSpPr>
        <p:spPr>
          <a:xfrm>
            <a:off x="1461741" y="1143330"/>
            <a:ext cx="9346012" cy="446690"/>
          </a:xfrm>
          <a:prstGeom prst="rect">
            <a:avLst/>
          </a:prstGeom>
        </p:spPr>
        <p:txBody>
          <a:bodyPr/>
          <a:lstStyle>
            <a:lvl1pPr marR="0" lvl="0" indent="0" defTabSz="91440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327D8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de-DE" dirty="0">
                <a:solidFill>
                  <a:schemeClr val="accent1"/>
                </a:solidFill>
              </a:rPr>
              <a:t>ERPROBEN SIE BIS ZUR NÄCHSTEN SITZUNG…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7065485-5B3A-F666-1DEF-2D155A8F849F}"/>
              </a:ext>
            </a:extLst>
          </p:cNvPr>
          <p:cNvSpPr txBox="1"/>
          <p:nvPr userDrawn="1"/>
        </p:nvSpPr>
        <p:spPr>
          <a:xfrm>
            <a:off x="1461899" y="272991"/>
            <a:ext cx="263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Praxisaufgabe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561337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xion der Praxisaufga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3830728-6852-BFC8-4AF0-76DA1255C6D0}"/>
              </a:ext>
            </a:extLst>
          </p:cNvPr>
          <p:cNvSpPr/>
          <p:nvPr userDrawn="1"/>
        </p:nvSpPr>
        <p:spPr>
          <a:xfrm>
            <a:off x="-1" y="1070263"/>
            <a:ext cx="12192001" cy="5787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AD4712-943D-902D-1DD4-36429A481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97769C3-B16F-4A6A-1A9C-4E74CB2E66F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461898" y="1593617"/>
            <a:ext cx="9345855" cy="458448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…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ABE565-A146-8E7B-AF31-8C821992FF3A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26" name="Datumsplatzhalter 18">
            <a:extLst>
              <a:ext uri="{FF2B5EF4-FFF2-40B4-BE49-F238E27FC236}">
                <a16:creationId xmlns:a16="http://schemas.microsoft.com/office/drawing/2014/main" id="{175123A4-A75C-6911-2822-4D689A56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fld id="{836E40E1-126E-DA47-A975-0198A3022E19}" type="datetime6">
              <a:rPr lang="de-DE" smtClean="0"/>
              <a:t>August 25</a:t>
            </a:fld>
            <a:endParaRPr lang="de-DE" dirty="0"/>
          </a:p>
        </p:txBody>
      </p:sp>
      <p:sp>
        <p:nvSpPr>
          <p:cNvPr id="27" name="Foliennummernplatzhalter 20">
            <a:extLst>
              <a:ext uri="{FF2B5EF4-FFF2-40B4-BE49-F238E27FC236}">
                <a16:creationId xmlns:a16="http://schemas.microsoft.com/office/drawing/2014/main" id="{06EC2BEE-4A38-4F49-7744-6E3879D3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Datumsplatzhalter 18">
            <a:extLst>
              <a:ext uri="{FF2B5EF4-FFF2-40B4-BE49-F238E27FC236}">
                <a16:creationId xmlns:a16="http://schemas.microsoft.com/office/drawing/2014/main" id="{0912B4D0-327F-FE0A-FAC4-B4A218BA4112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FÖDIMA 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pikas.dzlm.de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C45908A-42EF-F325-9EBE-77716C4519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096" y="1144479"/>
            <a:ext cx="449138" cy="44913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2F54C03-C7EB-0B4A-AF24-362D898CCA78}"/>
              </a:ext>
            </a:extLst>
          </p:cNvPr>
          <p:cNvSpPr txBox="1"/>
          <p:nvPr userDrawn="1"/>
        </p:nvSpPr>
        <p:spPr>
          <a:xfrm>
            <a:off x="1461741" y="1143330"/>
            <a:ext cx="9346012" cy="446690"/>
          </a:xfrm>
          <a:prstGeom prst="rect">
            <a:avLst/>
          </a:prstGeom>
        </p:spPr>
        <p:txBody>
          <a:bodyPr/>
          <a:lstStyle>
            <a:lvl1pPr marR="0" lvl="0" indent="0" defTabSz="91440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327D8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de-DE" dirty="0">
                <a:solidFill>
                  <a:schemeClr val="accent1"/>
                </a:solidFill>
              </a:rPr>
              <a:t>REFLEKTIEREN SIE IHRE ERFAHRUNGEN SEIT DER LETZTEN SITZUNG…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7065485-5B3A-F666-1DEF-2D155A8F849F}"/>
              </a:ext>
            </a:extLst>
          </p:cNvPr>
          <p:cNvSpPr txBox="1"/>
          <p:nvPr userDrawn="1"/>
        </p:nvSpPr>
        <p:spPr>
          <a:xfrm>
            <a:off x="1461898" y="272991"/>
            <a:ext cx="4997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Reflexion der Praxisaufgabe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860313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9106047-B005-B030-698B-6C47DC66A773}"/>
              </a:ext>
            </a:extLst>
          </p:cNvPr>
          <p:cNvGrpSpPr/>
          <p:nvPr userDrawn="1"/>
        </p:nvGrpSpPr>
        <p:grpSpPr>
          <a:xfrm>
            <a:off x="3249614" y="1263636"/>
            <a:ext cx="5692771" cy="3327835"/>
            <a:chOff x="1553341" y="1522877"/>
            <a:chExt cx="5692771" cy="3327835"/>
          </a:xfrm>
        </p:grpSpPr>
        <p:sp>
          <p:nvSpPr>
            <p:cNvPr id="15" name="Abgerundete rechteckige Legende 14">
              <a:extLst>
                <a:ext uri="{FF2B5EF4-FFF2-40B4-BE49-F238E27FC236}">
                  <a16:creationId xmlns:a16="http://schemas.microsoft.com/office/drawing/2014/main" id="{14A0766C-4D0B-4C64-8BF6-8E8A03E15DDB}"/>
                </a:ext>
              </a:extLst>
            </p:cNvPr>
            <p:cNvSpPr/>
            <p:nvPr userDrawn="1"/>
          </p:nvSpPr>
          <p:spPr>
            <a:xfrm>
              <a:off x="1553341" y="1522877"/>
              <a:ext cx="2843424" cy="1065025"/>
            </a:xfrm>
            <a:prstGeom prst="wedgeRoundRectCallout">
              <a:avLst>
                <a:gd name="adj1" fmla="val 38391"/>
                <a:gd name="adj2" fmla="val 74059"/>
                <a:gd name="adj3" fmla="val 16667"/>
              </a:avLst>
            </a:prstGeom>
            <a:solidFill>
              <a:srgbClr val="327D87">
                <a:alpha val="2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FEF00F0-309E-6DA7-C5D7-ACCDF0D1872A}"/>
                </a:ext>
              </a:extLst>
            </p:cNvPr>
            <p:cNvSpPr txBox="1"/>
            <p:nvPr userDrawn="1"/>
          </p:nvSpPr>
          <p:spPr>
            <a:xfrm>
              <a:off x="1553341" y="1778391"/>
              <a:ext cx="28434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de-DE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Pause!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63C372D-E07E-BD30-BC7D-052C7CA7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4402688" y="2007288"/>
              <a:ext cx="2843424" cy="2843424"/>
            </a:xfrm>
            <a:prstGeom prst="rect">
              <a:avLst/>
            </a:prstGeom>
          </p:spPr>
        </p:pic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9A988435-A4FA-43CE-4E07-201C1AB436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156" t="11832" r="17654" b="15791"/>
          <a:stretch/>
        </p:blipFill>
        <p:spPr>
          <a:xfrm>
            <a:off x="240723" y="5777572"/>
            <a:ext cx="1252545" cy="878687"/>
          </a:xfrm>
          <a:prstGeom prst="rect">
            <a:avLst/>
          </a:prstGeom>
        </p:spPr>
      </p:pic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1B8A66EE-EB11-00DB-1AD6-AB310ABBB72A}"/>
              </a:ext>
            </a:extLst>
          </p:cNvPr>
          <p:cNvCxnSpPr>
            <a:cxnSpLocks/>
          </p:cNvCxnSpPr>
          <p:nvPr userDrawn="1"/>
        </p:nvCxnSpPr>
        <p:spPr>
          <a:xfrm>
            <a:off x="0" y="5518835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4CBEF524-9131-68F6-EE03-9F1AA4466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283" t="29692" r="1644" b="37114"/>
          <a:stretch/>
        </p:blipFill>
        <p:spPr>
          <a:xfrm>
            <a:off x="5504133" y="6014243"/>
            <a:ext cx="2257944" cy="4053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5702290-E4E5-DAA7-F1DC-83632380A6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53833" y="5909147"/>
            <a:ext cx="2115248" cy="61553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B04764F-16EB-28E2-E499-C4B3F7DE7E1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91728" y="5903779"/>
            <a:ext cx="1859549" cy="62627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3D7D0CA-6CAD-981B-69B7-6DD8E04A23C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97129" y="5903779"/>
            <a:ext cx="1859549" cy="62627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FFF224D-EC7E-178B-4727-E222E62F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3417" t="18971" r="13694" b="20277"/>
          <a:stretch/>
        </p:blipFill>
        <p:spPr>
          <a:xfrm>
            <a:off x="1728320" y="5899086"/>
            <a:ext cx="1190461" cy="635658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1EAB27B-34C5-B1EF-77C2-F2A35F63369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42859" y="222060"/>
            <a:ext cx="2159544" cy="9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0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F149012-863B-7D8D-877C-A71FF36231E7}"/>
              </a:ext>
            </a:extLst>
          </p:cNvPr>
          <p:cNvGrpSpPr/>
          <p:nvPr userDrawn="1"/>
        </p:nvGrpSpPr>
        <p:grpSpPr>
          <a:xfrm>
            <a:off x="2531041" y="652972"/>
            <a:ext cx="7129918" cy="4607127"/>
            <a:chOff x="1673016" y="1180569"/>
            <a:chExt cx="7129918" cy="460712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375F9D6-33A5-1F5E-DF1C-8F55FF7900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6238410" y="1554714"/>
              <a:ext cx="2564524" cy="4232982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29106047-B005-B030-698B-6C47DC66A773}"/>
                </a:ext>
              </a:extLst>
            </p:cNvPr>
            <p:cNvGrpSpPr/>
            <p:nvPr userDrawn="1"/>
          </p:nvGrpSpPr>
          <p:grpSpPr>
            <a:xfrm>
              <a:off x="1673016" y="1180569"/>
              <a:ext cx="4420021" cy="1649539"/>
              <a:chOff x="-23256" y="938364"/>
              <a:chExt cx="4420021" cy="1649539"/>
            </a:xfrm>
          </p:grpSpPr>
          <p:sp>
            <p:nvSpPr>
              <p:cNvPr id="15" name="Abgerundete rechteckige Legende 14">
                <a:extLst>
                  <a:ext uri="{FF2B5EF4-FFF2-40B4-BE49-F238E27FC236}">
                    <a16:creationId xmlns:a16="http://schemas.microsoft.com/office/drawing/2014/main" id="{14A0766C-4D0B-4C64-8BF6-8E8A03E15DDB}"/>
                  </a:ext>
                </a:extLst>
              </p:cNvPr>
              <p:cNvSpPr/>
              <p:nvPr userDrawn="1"/>
            </p:nvSpPr>
            <p:spPr>
              <a:xfrm>
                <a:off x="-23256" y="938364"/>
                <a:ext cx="4420021" cy="1649539"/>
              </a:xfrm>
              <a:prstGeom prst="wedgeRoundRectCallout">
                <a:avLst>
                  <a:gd name="adj1" fmla="val 38391"/>
                  <a:gd name="adj2" fmla="val 74059"/>
                  <a:gd name="adj3" fmla="val 16667"/>
                </a:avLst>
              </a:prstGeom>
              <a:solidFill>
                <a:srgbClr val="327D87">
                  <a:alpha val="20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FEF00F0-309E-6DA7-C5D7-ACCDF0D1872A}"/>
                  </a:ext>
                </a:extLst>
              </p:cNvPr>
              <p:cNvSpPr txBox="1"/>
              <p:nvPr userDrawn="1"/>
            </p:nvSpPr>
            <p:spPr>
              <a:xfrm>
                <a:off x="276687" y="1101413"/>
                <a:ext cx="380212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de-DE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Thank</a:t>
                </a:r>
                <a: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you</a:t>
                </a:r>
                <a: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:r>
                  <a:rPr lang="de-DE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your</a:t>
                </a:r>
                <a: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attention</a:t>
                </a:r>
                <a: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b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de-DE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Do </a:t>
                </a:r>
                <a:r>
                  <a:rPr lang="de-DE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you</a:t>
                </a:r>
                <a: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have</a:t>
                </a:r>
                <a: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questions</a:t>
                </a:r>
                <a: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comments</a:t>
                </a:r>
                <a:r>
                  <a:rPr lang="de-DE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p:grp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34279BE1-63AD-EA22-CB0A-37D074BCD3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156" t="11832" r="17654" b="15791"/>
          <a:stretch/>
        </p:blipFill>
        <p:spPr>
          <a:xfrm>
            <a:off x="240723" y="5777572"/>
            <a:ext cx="1252545" cy="878687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0D2725C-C8EB-1283-E460-4CFD5F07AF49}"/>
              </a:ext>
            </a:extLst>
          </p:cNvPr>
          <p:cNvCxnSpPr>
            <a:cxnSpLocks/>
          </p:cNvCxnSpPr>
          <p:nvPr userDrawn="1"/>
        </p:nvCxnSpPr>
        <p:spPr>
          <a:xfrm>
            <a:off x="0" y="5518835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0E4EA0A1-D7A4-9CD1-7EB7-CBB4AAF0A9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91728" y="5903779"/>
            <a:ext cx="1859549" cy="62627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B113DD7-F72E-3738-684F-24D7ED5861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97129" y="5903779"/>
            <a:ext cx="1859549" cy="62627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01A0F5C-8E8E-375E-1245-F9FCC1E34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3417" t="18971" r="13694" b="20277"/>
          <a:stretch/>
        </p:blipFill>
        <p:spPr>
          <a:xfrm>
            <a:off x="1728320" y="5899086"/>
            <a:ext cx="1190461" cy="63565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D7D3678-9458-1819-5C86-E213113F6A1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2859" y="222060"/>
            <a:ext cx="2159544" cy="9684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5014D6-834B-16CE-781C-3BC2CBF560B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53831" y="5855773"/>
            <a:ext cx="2211636" cy="61205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E0593E1-B7AA-4616-E525-E87FD6121A1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757077" y="5952069"/>
            <a:ext cx="1752055" cy="5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46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3A1D2A26-F226-2D76-013A-C7E2865C4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156" t="11832" r="17654" b="15791"/>
          <a:stretch/>
        </p:blipFill>
        <p:spPr>
          <a:xfrm>
            <a:off x="240723" y="5777572"/>
            <a:ext cx="1252545" cy="878687"/>
          </a:xfrm>
          <a:prstGeom prst="rect">
            <a:avLst/>
          </a:prstGeom>
        </p:spPr>
      </p:pic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C0252845-CB56-F4DC-7FE3-3BDFD38E18F4}"/>
              </a:ext>
            </a:extLst>
          </p:cNvPr>
          <p:cNvCxnSpPr>
            <a:cxnSpLocks/>
          </p:cNvCxnSpPr>
          <p:nvPr userDrawn="1"/>
        </p:nvCxnSpPr>
        <p:spPr>
          <a:xfrm>
            <a:off x="0" y="5518835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BD7DF22B-EC76-32DE-9DD0-034B89CF18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729" y="6056611"/>
            <a:ext cx="1637525" cy="5514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2CB1E3-A92D-FE19-5D0F-D0145F79E6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97129" y="6056611"/>
            <a:ext cx="1637525" cy="55149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42E1324-726A-01E5-C8DC-EFB3E83B8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417" t="18971" r="13694" b="20277"/>
          <a:stretch/>
        </p:blipFill>
        <p:spPr>
          <a:xfrm>
            <a:off x="1728320" y="5899086"/>
            <a:ext cx="1190461" cy="63565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D8A19A2-7A88-D825-775E-6C8F78AFE5B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77470" y="139113"/>
            <a:ext cx="2853638" cy="1774624"/>
          </a:xfrm>
          <a:prstGeom prst="rect">
            <a:avLst/>
          </a:prstGeom>
        </p:spPr>
      </p:pic>
      <p:sp>
        <p:nvSpPr>
          <p:cNvPr id="25" name="Untertitel 2">
            <a:extLst>
              <a:ext uri="{FF2B5EF4-FFF2-40B4-BE49-F238E27FC236}">
                <a16:creationId xmlns:a16="http://schemas.microsoft.com/office/drawing/2014/main" id="{89130925-948B-050D-B2A7-F5490C9FD7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1293" y="2744609"/>
            <a:ext cx="10410092" cy="87665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des Vortrags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198281B9-AFCD-E16E-E178-4CAD68AE5B3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684" y="4089812"/>
            <a:ext cx="8598632" cy="7270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Name der Autor*innen</a:t>
            </a:r>
            <a:br>
              <a:rPr lang="de-DE" dirty="0"/>
            </a:br>
            <a:r>
              <a:rPr lang="de-DE" dirty="0"/>
              <a:t>Datum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34AEBB3-0387-B6C7-820E-65F2D4A887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2859" y="222060"/>
            <a:ext cx="2159544" cy="968405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F0E7C84F-575C-5FAE-9B98-7D3749ECE7EF}"/>
              </a:ext>
            </a:extLst>
          </p:cNvPr>
          <p:cNvSpPr/>
          <p:nvPr userDrawn="1"/>
        </p:nvSpPr>
        <p:spPr>
          <a:xfrm>
            <a:off x="8996736" y="1909449"/>
            <a:ext cx="3195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FÖ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RDERORIENTIERTE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AGNOSTIK IM (INKLUSIVEN) </a:t>
            </a: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THEMATISCHEN ANFANGSUNTERRICHT</a:t>
            </a:r>
            <a:endParaRPr lang="de-DE" sz="1100" dirty="0">
              <a:solidFill>
                <a:schemeClr val="accen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7AF7DC1-48F0-3DE8-836E-1CF5190E53B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801681" y="5994993"/>
            <a:ext cx="1752055" cy="5296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F84894F-45B5-5103-EBAC-A3528AA9DEC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59199" y="5899086"/>
            <a:ext cx="2211636" cy="61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1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rat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5B698F-729A-0563-6A42-CB89449F7E3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61741" y="1147990"/>
            <a:ext cx="9346011" cy="50371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EF6D2362-3FD9-D282-1529-ED699A0D2D00}"/>
              </a:ext>
            </a:extLst>
          </p:cNvPr>
          <p:cNvCxnSpPr>
            <a:cxnSpLocks/>
          </p:cNvCxnSpPr>
          <p:nvPr userDrawn="1"/>
        </p:nvCxnSpPr>
        <p:spPr>
          <a:xfrm>
            <a:off x="0" y="107026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3D1AD489-A914-0CFC-4711-D27781BE8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B10FAE0-840E-5FB7-88D7-281AB849166D}"/>
              </a:ext>
            </a:extLst>
          </p:cNvPr>
          <p:cNvSpPr txBox="1"/>
          <p:nvPr userDrawn="1"/>
        </p:nvSpPr>
        <p:spPr>
          <a:xfrm>
            <a:off x="1461899" y="272991"/>
            <a:ext cx="263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Literature</a:t>
            </a:r>
            <a:endParaRPr lang="de-DE" sz="1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663377E-A3EC-826C-BF34-CB209A4CF9AF}"/>
              </a:ext>
            </a:extLst>
          </p:cNvPr>
          <p:cNvSpPr/>
          <p:nvPr userDrawn="1"/>
        </p:nvSpPr>
        <p:spPr>
          <a:xfrm>
            <a:off x="0" y="6268156"/>
            <a:ext cx="12191999" cy="589844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569D505-0806-EA58-7B5D-7A79C19414B0}"/>
              </a:ext>
            </a:extLst>
          </p:cNvPr>
          <p:cNvSpPr/>
          <p:nvPr userDrawn="1"/>
        </p:nvSpPr>
        <p:spPr>
          <a:xfrm>
            <a:off x="0" y="6268157"/>
            <a:ext cx="12191999" cy="589844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Datumsplatzhalter 18">
            <a:extLst>
              <a:ext uri="{FF2B5EF4-FFF2-40B4-BE49-F238E27FC236}">
                <a16:creationId xmlns:a16="http://schemas.microsoft.com/office/drawing/2014/main" id="{DDA19D97-2B3B-598C-F4F9-EC403013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2024</a:t>
            </a:r>
          </a:p>
        </p:txBody>
      </p:sp>
      <p:sp>
        <p:nvSpPr>
          <p:cNvPr id="5" name="Datumsplatzhalter 18">
            <a:extLst>
              <a:ext uri="{FF2B5EF4-FFF2-40B4-BE49-F238E27FC236}">
                <a16:creationId xmlns:a16="http://schemas.microsoft.com/office/drawing/2014/main" id="{09E3790B-065D-2DEA-854D-231C4E6F38DA}"/>
              </a:ext>
            </a:extLst>
          </p:cNvPr>
          <p:cNvSpPr txBox="1">
            <a:spLocks/>
          </p:cNvSpPr>
          <p:nvPr userDrawn="1"/>
        </p:nvSpPr>
        <p:spPr>
          <a:xfrm>
            <a:off x="4487780" y="6366451"/>
            <a:ext cx="3922294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EARLI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7" name="Foliennummernplatzhalter 20">
            <a:extLst>
              <a:ext uri="{FF2B5EF4-FFF2-40B4-BE49-F238E27FC236}">
                <a16:creationId xmlns:a16="http://schemas.microsoft.com/office/drawing/2014/main" id="{BC2B05E6-2783-2981-7638-4986380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979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6555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d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F9A32F47-4C11-01C1-6B7B-646C8BB23826}"/>
              </a:ext>
            </a:extLst>
          </p:cNvPr>
          <p:cNvSpPr/>
          <p:nvPr userDrawn="1"/>
        </p:nvSpPr>
        <p:spPr>
          <a:xfrm>
            <a:off x="7141189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ECBEAA42-216A-C627-7C1D-CE305A0045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38052" y="850260"/>
            <a:ext cx="3950496" cy="2948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2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de-DE" dirty="0"/>
              <a:t>Kompetenzen: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EC972871-AA99-265E-C49A-DD4F278280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38052" y="1204866"/>
            <a:ext cx="3950496" cy="2347533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D90C301F-0696-723A-E460-C870111225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3714" y="4348283"/>
            <a:ext cx="5289993" cy="2603014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D0C90852-6217-E238-612C-6CF9B1BD84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4550" y="4348287"/>
            <a:ext cx="5569805" cy="2603015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BF3236A-056E-D7C6-687C-E002F3338B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41189" y="186954"/>
            <a:ext cx="2077367" cy="3581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E3327623-E194-9BCD-2D18-91DA58E159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940" y="186952"/>
            <a:ext cx="6764230" cy="457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9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0F2A3F1-5C95-FE61-C030-D3A7C73337E5}"/>
              </a:ext>
            </a:extLst>
          </p:cNvPr>
          <p:cNvSpPr/>
          <p:nvPr userDrawn="1"/>
        </p:nvSpPr>
        <p:spPr>
          <a:xfrm>
            <a:off x="9314376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2FAA89ED-41D4-884E-B574-095E79962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376" y="186951"/>
            <a:ext cx="2070073" cy="358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210AC50B-CA6D-7A8D-BA2F-4841C489E4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8555" y="1598543"/>
            <a:ext cx="3484525" cy="16695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17"/>
              </a:lnSpc>
              <a:buNone/>
              <a:defRPr sz="1545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342909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E6423AC-49BA-F1F0-A890-C2F6D904C5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03712" y="4029898"/>
            <a:ext cx="3950496" cy="3065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2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de-DE" dirty="0"/>
              <a:t>Gezielte Impulse:</a:t>
            </a:r>
          </a:p>
        </p:txBody>
      </p:sp>
    </p:spTree>
    <p:extLst>
      <p:ext uri="{BB962C8B-B14F-4D97-AF65-F5344CB8AC3E}">
        <p14:creationId xmlns:p14="http://schemas.microsoft.com/office/powerpoint/2010/main" val="1711495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ord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353455C-C13E-CBA6-2AB4-945841204A92}"/>
              </a:ext>
            </a:extLst>
          </p:cNvPr>
          <p:cNvSpPr/>
          <p:nvPr userDrawn="1"/>
        </p:nvSpPr>
        <p:spPr>
          <a:xfrm>
            <a:off x="213092" y="717068"/>
            <a:ext cx="11765815" cy="3130583"/>
          </a:xfrm>
          <a:prstGeom prst="roundRect">
            <a:avLst>
              <a:gd name="adj" fmla="val 4936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F9A32F47-4C11-01C1-6B7B-646C8BB23826}"/>
              </a:ext>
            </a:extLst>
          </p:cNvPr>
          <p:cNvSpPr/>
          <p:nvPr userDrawn="1"/>
        </p:nvSpPr>
        <p:spPr>
          <a:xfrm>
            <a:off x="7141189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ECBEAA42-216A-C627-7C1D-CE305A0045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38052" y="850260"/>
            <a:ext cx="3950496" cy="2948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2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de-DE" dirty="0"/>
              <a:t>Kompetenzen: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EC972871-AA99-265E-C49A-DD4F278280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38052" y="1204866"/>
            <a:ext cx="3950496" cy="2347533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D90C301F-0696-723A-E460-C870111225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3714" y="4348283"/>
            <a:ext cx="5289993" cy="2603014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D0C90852-6217-E238-612C-6CF9B1BD84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4550" y="4348287"/>
            <a:ext cx="5569805" cy="2603015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BF3236A-056E-D7C6-687C-E002F3338B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41189" y="186954"/>
            <a:ext cx="2077367" cy="3581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E3327623-E194-9BCD-2D18-91DA58E159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940" y="186952"/>
            <a:ext cx="6764230" cy="457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9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0F2A3F1-5C95-FE61-C030-D3A7C73337E5}"/>
              </a:ext>
            </a:extLst>
          </p:cNvPr>
          <p:cNvSpPr/>
          <p:nvPr userDrawn="1"/>
        </p:nvSpPr>
        <p:spPr>
          <a:xfrm>
            <a:off x="9314376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2FAA89ED-41D4-884E-B574-095E79962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376" y="186951"/>
            <a:ext cx="2070073" cy="358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210AC50B-CA6D-7A8D-BA2F-4841C489E4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8555" y="1598543"/>
            <a:ext cx="3484525" cy="16695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17"/>
              </a:lnSpc>
              <a:buNone/>
              <a:defRPr sz="1545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342909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E6423AC-49BA-F1F0-A890-C2F6D904C5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03712" y="4029898"/>
            <a:ext cx="3950496" cy="3065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2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de-DE" dirty="0"/>
              <a:t>Gezielte Impulse:</a:t>
            </a:r>
          </a:p>
        </p:txBody>
      </p:sp>
    </p:spTree>
    <p:extLst>
      <p:ext uri="{BB962C8B-B14F-4D97-AF65-F5344CB8AC3E}">
        <p14:creationId xmlns:p14="http://schemas.microsoft.com/office/powerpoint/2010/main" val="916936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ord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F9A32F47-4C11-01C1-6B7B-646C8BB23826}"/>
              </a:ext>
            </a:extLst>
          </p:cNvPr>
          <p:cNvSpPr/>
          <p:nvPr userDrawn="1"/>
        </p:nvSpPr>
        <p:spPr>
          <a:xfrm>
            <a:off x="7141189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EC972871-AA99-265E-C49A-DD4F278280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38052" y="1174163"/>
            <a:ext cx="3950496" cy="2347533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D90C301F-0696-723A-E460-C870111225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3714" y="4348287"/>
            <a:ext cx="5289993" cy="2322763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D0C90852-6217-E238-612C-6CF9B1BD84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4550" y="4348284"/>
            <a:ext cx="5569805" cy="2322765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BF3236A-056E-D7C6-687C-E002F3338B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41189" y="186954"/>
            <a:ext cx="2077367" cy="3581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E3327623-E194-9BCD-2D18-91DA58E159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940" y="186952"/>
            <a:ext cx="6764230" cy="457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9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0F2A3F1-5C95-FE61-C030-D3A7C73337E5}"/>
              </a:ext>
            </a:extLst>
          </p:cNvPr>
          <p:cNvSpPr/>
          <p:nvPr userDrawn="1"/>
        </p:nvSpPr>
        <p:spPr>
          <a:xfrm>
            <a:off x="9314376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2FAA89ED-41D4-884E-B574-095E79962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376" y="186951"/>
            <a:ext cx="2070073" cy="358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210AC50B-CA6D-7A8D-BA2F-4841C489E4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8555" y="1598543"/>
            <a:ext cx="3484525" cy="16695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17"/>
              </a:lnSpc>
              <a:buNone/>
              <a:defRPr sz="1545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342909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81094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Vord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F9A32F47-4C11-01C1-6B7B-646C8BB23826}"/>
              </a:ext>
            </a:extLst>
          </p:cNvPr>
          <p:cNvSpPr/>
          <p:nvPr userDrawn="1"/>
        </p:nvSpPr>
        <p:spPr>
          <a:xfrm>
            <a:off x="7141189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ECBEAA42-216A-C627-7C1D-CE305A0045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38052" y="850260"/>
            <a:ext cx="3950496" cy="2948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2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de-DE" dirty="0"/>
              <a:t>Kompetenzen: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EC972871-AA99-265E-C49A-DD4F278280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38052" y="1158525"/>
            <a:ext cx="3950496" cy="2347533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D90C301F-0696-723A-E460-C870111225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3714" y="4309703"/>
            <a:ext cx="5289993" cy="2361345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D0C90852-6217-E238-612C-6CF9B1BD84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0302" y="4309706"/>
            <a:ext cx="5569805" cy="2361346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BF3236A-056E-D7C6-687C-E002F3338B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41189" y="186954"/>
            <a:ext cx="2077367" cy="3581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E3327623-E194-9BCD-2D18-91DA58E159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940" y="186952"/>
            <a:ext cx="6764230" cy="457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9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0F2A3F1-5C95-FE61-C030-D3A7C73337E5}"/>
              </a:ext>
            </a:extLst>
          </p:cNvPr>
          <p:cNvSpPr/>
          <p:nvPr userDrawn="1"/>
        </p:nvSpPr>
        <p:spPr>
          <a:xfrm>
            <a:off x="9314376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2FAA89ED-41D4-884E-B574-095E79962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376" y="186951"/>
            <a:ext cx="2070073" cy="358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210AC50B-CA6D-7A8D-BA2F-4841C489E4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8555" y="1598543"/>
            <a:ext cx="3484525" cy="16695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17"/>
              </a:lnSpc>
              <a:buNone/>
              <a:defRPr sz="1545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342909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3284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ord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F9A32F47-4C11-01C1-6B7B-646C8BB23826}"/>
              </a:ext>
            </a:extLst>
          </p:cNvPr>
          <p:cNvSpPr/>
          <p:nvPr userDrawn="1"/>
        </p:nvSpPr>
        <p:spPr>
          <a:xfrm>
            <a:off x="7141189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ECBEAA42-216A-C627-7C1D-CE305A0045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38052" y="850257"/>
            <a:ext cx="3950496" cy="3243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2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de-DE" dirty="0"/>
              <a:t>Kompetenzen: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EC972871-AA99-265E-C49A-DD4F278280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38052" y="1158525"/>
            <a:ext cx="3950496" cy="2347533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D90C301F-0696-723A-E460-C870111225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2680" y="4309704"/>
            <a:ext cx="5289993" cy="2603014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D0C90852-6217-E238-612C-6CF9B1BD84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0302" y="4309703"/>
            <a:ext cx="5569805" cy="2603015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E3327623-E194-9BCD-2D18-91DA58E159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940" y="186952"/>
            <a:ext cx="6764230" cy="457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9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0F2A3F1-5C95-FE61-C030-D3A7C73337E5}"/>
              </a:ext>
            </a:extLst>
          </p:cNvPr>
          <p:cNvSpPr/>
          <p:nvPr userDrawn="1"/>
        </p:nvSpPr>
        <p:spPr>
          <a:xfrm>
            <a:off x="9314376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210AC50B-CA6D-7A8D-BA2F-4841C489E4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8555" y="1598543"/>
            <a:ext cx="3484525" cy="16695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17"/>
              </a:lnSpc>
              <a:buNone/>
              <a:defRPr sz="1545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342909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58032C0-8421-F7D0-8ECF-406AA1A965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41189" y="185367"/>
            <a:ext cx="2077367" cy="35817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16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ZR bis 100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319E51CE-2D29-02D3-3242-A15BD7555E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12766" y="185367"/>
            <a:ext cx="2077367" cy="35817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16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Addition</a:t>
            </a:r>
          </a:p>
        </p:txBody>
      </p:sp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BAEA82FF-0267-2F03-AD9D-70C62EB4C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90299" y="3985316"/>
            <a:ext cx="3950496" cy="3243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2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de-DE" dirty="0"/>
              <a:t>Beobachtungen: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4AC11C3A-ADEC-6E5A-C3E7-EA527372C7E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02682" y="3985316"/>
            <a:ext cx="3950496" cy="3243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2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de-DE" dirty="0"/>
              <a:t>Gezielte Impulse:</a:t>
            </a:r>
          </a:p>
        </p:txBody>
      </p:sp>
    </p:spTree>
    <p:extLst>
      <p:ext uri="{BB962C8B-B14F-4D97-AF65-F5344CB8AC3E}">
        <p14:creationId xmlns:p14="http://schemas.microsoft.com/office/powerpoint/2010/main" val="34711551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ord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F9A32F47-4C11-01C1-6B7B-646C8BB23826}"/>
              </a:ext>
            </a:extLst>
          </p:cNvPr>
          <p:cNvSpPr/>
          <p:nvPr userDrawn="1"/>
        </p:nvSpPr>
        <p:spPr>
          <a:xfrm>
            <a:off x="7141189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ECBEAA42-216A-C627-7C1D-CE305A0045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38052" y="850260"/>
            <a:ext cx="3950496" cy="2948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2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de-DE" dirty="0"/>
              <a:t>Kompetenzen: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EC972871-AA99-265E-C49A-DD4F278280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38052" y="1204866"/>
            <a:ext cx="3950496" cy="2347533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D90C301F-0696-723A-E460-C870111225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3714" y="4025465"/>
            <a:ext cx="5289993" cy="2603014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D0C90852-6217-E238-612C-6CF9B1BD84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4550" y="4025466"/>
            <a:ext cx="5569805" cy="2603015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BF3236A-056E-D7C6-687C-E002F3338B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41189" y="186954"/>
            <a:ext cx="2077367" cy="3581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E3327623-E194-9BCD-2D18-91DA58E159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940" y="186952"/>
            <a:ext cx="6764230" cy="457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9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0F2A3F1-5C95-FE61-C030-D3A7C73337E5}"/>
              </a:ext>
            </a:extLst>
          </p:cNvPr>
          <p:cNvSpPr/>
          <p:nvPr userDrawn="1"/>
        </p:nvSpPr>
        <p:spPr>
          <a:xfrm>
            <a:off x="9314376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2FAA89ED-41D4-884E-B574-095E79962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376" y="186951"/>
            <a:ext cx="2070073" cy="358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210AC50B-CA6D-7A8D-BA2F-4841C489E4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8555" y="1598543"/>
            <a:ext cx="3484525" cy="16695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17"/>
              </a:lnSpc>
              <a:buNone/>
              <a:defRPr sz="1545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342909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E6423AC-49BA-F1F0-A890-C2F6D904C5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03712" y="3707079"/>
            <a:ext cx="3950496" cy="3065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2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de-DE" dirty="0"/>
              <a:t>Gezielte Impulse:</a:t>
            </a:r>
          </a:p>
        </p:txBody>
      </p:sp>
    </p:spTree>
    <p:extLst>
      <p:ext uri="{BB962C8B-B14F-4D97-AF65-F5344CB8AC3E}">
        <p14:creationId xmlns:p14="http://schemas.microsoft.com/office/powerpoint/2010/main" val="31967308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ord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F9A32F47-4C11-01C1-6B7B-646C8BB23826}"/>
              </a:ext>
            </a:extLst>
          </p:cNvPr>
          <p:cNvSpPr/>
          <p:nvPr userDrawn="1"/>
        </p:nvSpPr>
        <p:spPr>
          <a:xfrm>
            <a:off x="7141189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EC972871-AA99-265E-C49A-DD4F278280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38052" y="1174163"/>
            <a:ext cx="3950496" cy="2347533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D90C301F-0696-723A-E460-C870111225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3714" y="4348287"/>
            <a:ext cx="5289993" cy="2322763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D0C90852-6217-E238-612C-6CF9B1BD84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4550" y="4348284"/>
            <a:ext cx="5569805" cy="2322765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BF3236A-056E-D7C6-687C-E002F3338B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41189" y="186954"/>
            <a:ext cx="2077367" cy="3581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E3327623-E194-9BCD-2D18-91DA58E159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940" y="186952"/>
            <a:ext cx="6764230" cy="457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9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0F2A3F1-5C95-FE61-C030-D3A7C73337E5}"/>
              </a:ext>
            </a:extLst>
          </p:cNvPr>
          <p:cNvSpPr/>
          <p:nvPr userDrawn="1"/>
        </p:nvSpPr>
        <p:spPr>
          <a:xfrm>
            <a:off x="9314376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2FAA89ED-41D4-884E-B574-095E79962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376" y="186951"/>
            <a:ext cx="2070073" cy="358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210AC50B-CA6D-7A8D-BA2F-4841C489E4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8555" y="1598543"/>
            <a:ext cx="3484525" cy="16695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17"/>
              </a:lnSpc>
              <a:buNone/>
              <a:defRPr sz="1545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342909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1545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5447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ück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5280542D-B38A-1EA1-8675-6CB7F65F947C}"/>
              </a:ext>
            </a:extLst>
          </p:cNvPr>
          <p:cNvSpPr/>
          <p:nvPr userDrawn="1"/>
        </p:nvSpPr>
        <p:spPr>
          <a:xfrm>
            <a:off x="213092" y="717067"/>
            <a:ext cx="11765815" cy="6048847"/>
          </a:xfrm>
          <a:prstGeom prst="roundRect">
            <a:avLst>
              <a:gd name="adj" fmla="val 2729"/>
            </a:avLst>
          </a:prstGeom>
          <a:solidFill>
            <a:srgbClr val="327D8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6F3C68A8-2AC3-6A27-EB23-399D924B9888}"/>
              </a:ext>
            </a:extLst>
          </p:cNvPr>
          <p:cNvSpPr/>
          <p:nvPr userDrawn="1"/>
        </p:nvSpPr>
        <p:spPr>
          <a:xfrm>
            <a:off x="7141189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Textplatzhalter 23">
            <a:extLst>
              <a:ext uri="{FF2B5EF4-FFF2-40B4-BE49-F238E27FC236}">
                <a16:creationId xmlns:a16="http://schemas.microsoft.com/office/drawing/2014/main" id="{414DDB01-EE45-194B-EB93-CC7CD430AF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41189" y="186954"/>
            <a:ext cx="2077367" cy="3581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4A9C6D22-7EF8-27FD-BCBA-DFEA706CE0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940" y="186952"/>
            <a:ext cx="6764230" cy="457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9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3750ED31-F20F-8EAB-5294-C5FC40ED9621}"/>
              </a:ext>
            </a:extLst>
          </p:cNvPr>
          <p:cNvSpPr/>
          <p:nvPr userDrawn="1"/>
        </p:nvSpPr>
        <p:spPr>
          <a:xfrm>
            <a:off x="9314376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Textplatzhalter 23">
            <a:extLst>
              <a:ext uri="{FF2B5EF4-FFF2-40B4-BE49-F238E27FC236}">
                <a16:creationId xmlns:a16="http://schemas.microsoft.com/office/drawing/2014/main" id="{CBBB0F5A-5D08-1261-6468-4755192B6A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376" y="186951"/>
            <a:ext cx="2070073" cy="3581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16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18CB64-D0BE-E348-906B-5FB6CE87FCFC}"/>
              </a:ext>
            </a:extLst>
          </p:cNvPr>
          <p:cNvSpPr txBox="1"/>
          <p:nvPr userDrawn="1"/>
        </p:nvSpPr>
        <p:spPr>
          <a:xfrm>
            <a:off x="528343" y="792059"/>
            <a:ext cx="3617441" cy="26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1094" b="0">
                <a:latin typeface="Roboto" panose="02000000000000000000" pitchFamily="2" charset="0"/>
                <a:ea typeface="Roboto" panose="02000000000000000000" pitchFamily="2" charset="0"/>
              </a:rPr>
              <a:t>FÖRDERANREGUNGEN</a:t>
            </a:r>
            <a:endParaRPr lang="de-DE" sz="1094" b="0"/>
          </a:p>
        </p:txBody>
      </p:sp>
      <p:sp>
        <p:nvSpPr>
          <p:cNvPr id="10" name="Textplatzhalter 18">
            <a:extLst>
              <a:ext uri="{FF2B5EF4-FFF2-40B4-BE49-F238E27FC236}">
                <a16:creationId xmlns:a16="http://schemas.microsoft.com/office/drawing/2014/main" id="{5F4DA424-FEF0-979D-B0D4-AA2571EB21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6198" y="1126726"/>
            <a:ext cx="5453673" cy="5546496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8">
            <a:extLst>
              <a:ext uri="{FF2B5EF4-FFF2-40B4-BE49-F238E27FC236}">
                <a16:creationId xmlns:a16="http://schemas.microsoft.com/office/drawing/2014/main" id="{BE37FF6F-BFE0-B411-3577-663F7C4C0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16675" y="1126726"/>
            <a:ext cx="5453673" cy="5546496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0899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zenzbeding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B9DAC9B4-D817-1D28-2386-95715074F3FA}"/>
              </a:ext>
            </a:extLst>
          </p:cNvPr>
          <p:cNvSpPr txBox="1"/>
          <p:nvPr userDrawn="1"/>
        </p:nvSpPr>
        <p:spPr>
          <a:xfrm>
            <a:off x="1461741" y="1590021"/>
            <a:ext cx="9346169" cy="4588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Dieses Material wurde vom FÖDIMA-Team für </a:t>
            </a:r>
            <a:r>
              <a:rPr lang="de-DE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das Deutsche Zentrum für Lehrkräftebildung Mathematik (DZLM)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konzipiert und kann unter der </a:t>
            </a:r>
            <a:r>
              <a:rPr lang="de-DE" sz="1600" i="1" dirty="0">
                <a:latin typeface="Arial" panose="020B0604020202020204" pitchFamily="34" charset="0"/>
                <a:cs typeface="Arial" panose="020B0604020202020204" pitchFamily="34" charset="0"/>
              </a:rPr>
              <a:t>Creative Commons Lizenz BY-SA: Namensnennung – Weitergabe unter gleichen Bedingungen 4.0 International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weiterverwendet werden.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Das bedeutet: Alle Folien und Materialien können unter der Bedingung heruntergeladen, verändert und genutzt werden, dass alle Quellenangaben erhalten bleiben, </a:t>
            </a:r>
            <a:r>
              <a:rPr lang="de-DE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 als Urheber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genannt und das neu entstandene Material unter den gleichen Bedingungen weitergegeben wird.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Von der Weitergabe ausgenommen sind Fotos, die erkennbar reale Personen zeigen.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Bildnachweise und Zitatquellen finden sich auf den jeweiligen Folien bzw. in den Zusatzmaterialien.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Weitere Hinweise und Informationen zu </a:t>
            </a:r>
            <a:r>
              <a:rPr lang="de-DE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 finden Sie unter </a:t>
            </a:r>
            <a:r>
              <a:rPr lang="de-DE" sz="1600" dirty="0">
                <a:solidFill>
                  <a:srgbClr val="327D87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http://pikas.dzlm.de</a:t>
            </a:r>
            <a:r>
              <a:rPr lang="de-DE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de-DE" sz="16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2F531E5-1993-40B1-1865-88F3A2F7EC36}"/>
              </a:ext>
            </a:extLst>
          </p:cNvPr>
          <p:cNvSpPr txBox="1"/>
          <p:nvPr userDrawn="1"/>
        </p:nvSpPr>
        <p:spPr>
          <a:xfrm>
            <a:off x="1461741" y="1143330"/>
            <a:ext cx="9346012" cy="446690"/>
          </a:xfrm>
          <a:prstGeom prst="rect">
            <a:avLst/>
          </a:prstGeom>
        </p:spPr>
        <p:txBody>
          <a:bodyPr/>
          <a:lstStyle>
            <a:lvl1pPr marR="0" lvl="0" indent="0" defTabSz="91440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327D8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de-DE" dirty="0">
                <a:solidFill>
                  <a:schemeClr val="accent1"/>
                </a:solidFill>
              </a:rPr>
              <a:t>DIESE FOLIE GEHÖRT ZUM MATERIAL UND DARF NICHT ENTFERNT WERDEN.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AE5EACD8-1649-EB9E-CA80-0CA9F3258BF0}"/>
              </a:ext>
            </a:extLst>
          </p:cNvPr>
          <p:cNvCxnSpPr>
            <a:cxnSpLocks/>
          </p:cNvCxnSpPr>
          <p:nvPr userDrawn="1"/>
        </p:nvCxnSpPr>
        <p:spPr>
          <a:xfrm>
            <a:off x="0" y="107026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A5AE6F0E-ED9B-6B6E-84BF-FB46B7571EDD}"/>
              </a:ext>
            </a:extLst>
          </p:cNvPr>
          <p:cNvSpPr txBox="1">
            <a:spLocks/>
          </p:cNvSpPr>
          <p:nvPr userDrawn="1"/>
        </p:nvSpPr>
        <p:spPr>
          <a:xfrm>
            <a:off x="3192967" y="304427"/>
            <a:ext cx="4616419" cy="364318"/>
          </a:xfrm>
          <a:prstGeom prst="rect">
            <a:avLst/>
          </a:prstGeom>
        </p:spPr>
        <p:txBody>
          <a:bodyPr>
            <a:noAutofit/>
          </a:bodyPr>
          <a:lstStyle>
            <a:lvl1pPr marL="9525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sz="2800" b="0" dirty="0"/>
              <a:t>LIZENZBEDINGUNGEN</a:t>
            </a:r>
            <a:endParaRPr lang="de-DE" sz="28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85C559-F76A-4B93-4681-C93301C316D2}"/>
              </a:ext>
            </a:extLst>
          </p:cNvPr>
          <p:cNvSpPr txBox="1"/>
          <p:nvPr userDrawn="1"/>
        </p:nvSpPr>
        <p:spPr>
          <a:xfrm>
            <a:off x="1461899" y="272991"/>
            <a:ext cx="173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Hinweise</a:t>
            </a:r>
            <a:endParaRPr lang="de-DE" sz="18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339CF33-C0B9-D4D3-1A9F-74CB43A0A4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2B755D3B-0386-8C80-6D84-39B6E1B1D139}"/>
              </a:ext>
            </a:extLst>
          </p:cNvPr>
          <p:cNvCxnSpPr>
            <a:cxnSpLocks/>
          </p:cNvCxnSpPr>
          <p:nvPr userDrawn="1"/>
        </p:nvCxnSpPr>
        <p:spPr>
          <a:xfrm>
            <a:off x="-1" y="6268157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0119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ück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5280542D-B38A-1EA1-8675-6CB7F65F947C}"/>
              </a:ext>
            </a:extLst>
          </p:cNvPr>
          <p:cNvSpPr/>
          <p:nvPr userDrawn="1"/>
        </p:nvSpPr>
        <p:spPr>
          <a:xfrm>
            <a:off x="213092" y="717067"/>
            <a:ext cx="11765815" cy="6048847"/>
          </a:xfrm>
          <a:prstGeom prst="roundRect">
            <a:avLst>
              <a:gd name="adj" fmla="val 2729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6F3C68A8-2AC3-6A27-EB23-399D924B9888}"/>
              </a:ext>
            </a:extLst>
          </p:cNvPr>
          <p:cNvSpPr/>
          <p:nvPr userDrawn="1"/>
        </p:nvSpPr>
        <p:spPr>
          <a:xfrm>
            <a:off x="7141189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4A9C6D22-7EF8-27FD-BCBA-DFEA706CE0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940" y="186952"/>
            <a:ext cx="6764230" cy="457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9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18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26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35" indent="0">
              <a:buNone/>
              <a:defRPr sz="2832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3750ED31-F20F-8EAB-5294-C5FC40ED9621}"/>
              </a:ext>
            </a:extLst>
          </p:cNvPr>
          <p:cNvSpPr/>
          <p:nvPr userDrawn="1"/>
        </p:nvSpPr>
        <p:spPr>
          <a:xfrm>
            <a:off x="9314376" y="92088"/>
            <a:ext cx="2077367" cy="530117"/>
          </a:xfrm>
          <a:prstGeom prst="roundRect">
            <a:avLst>
              <a:gd name="adj" fmla="val 9494"/>
            </a:avLst>
          </a:prstGeom>
          <a:solidFill>
            <a:srgbClr val="327D8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" name="Textplatzhalter 18">
            <a:extLst>
              <a:ext uri="{FF2B5EF4-FFF2-40B4-BE49-F238E27FC236}">
                <a16:creationId xmlns:a16="http://schemas.microsoft.com/office/drawing/2014/main" id="{5F4DA424-FEF0-979D-B0D4-AA2571EB21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6198" y="1126726"/>
            <a:ext cx="5453673" cy="5546496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8">
            <a:extLst>
              <a:ext uri="{FF2B5EF4-FFF2-40B4-BE49-F238E27FC236}">
                <a16:creationId xmlns:a16="http://schemas.microsoft.com/office/drawing/2014/main" id="{BE37FF6F-BFE0-B411-3577-663F7C4C0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16675" y="1126726"/>
            <a:ext cx="5453673" cy="5546496"/>
          </a:xfrm>
          <a:prstGeom prst="rect">
            <a:avLst/>
          </a:prstGeom>
        </p:spPr>
        <p:txBody>
          <a:bodyPr/>
          <a:lstStyle>
            <a:lvl1pPr>
              <a:lnSpc>
                <a:spcPts val="1648"/>
              </a:lnSpc>
              <a:spcBef>
                <a:spcPts val="0"/>
              </a:spcBef>
              <a:spcAft>
                <a:spcPts val="515"/>
              </a:spcAft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352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5E92F099-F7F5-5F75-09A6-D0FBBD6F1F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41189" y="185367"/>
            <a:ext cx="2077367" cy="35817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16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ZR bis 100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43B41F4A-6029-91E7-032C-A8669445B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12766" y="185367"/>
            <a:ext cx="2077367" cy="35817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16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Addition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CD421C1-5093-2FA8-F3BC-F5F66BA3B710}"/>
              </a:ext>
            </a:extLst>
          </p:cNvPr>
          <p:cNvSpPr txBox="1"/>
          <p:nvPr userDrawn="1"/>
        </p:nvSpPr>
        <p:spPr>
          <a:xfrm>
            <a:off x="528343" y="792059"/>
            <a:ext cx="3617441" cy="26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1094" b="0">
                <a:latin typeface="Roboto" panose="02000000000000000000" pitchFamily="2" charset="0"/>
                <a:ea typeface="Roboto" panose="02000000000000000000" pitchFamily="2" charset="0"/>
              </a:rPr>
              <a:t>FÖRDERANREGUNGEN</a:t>
            </a:r>
            <a:endParaRPr lang="de-DE" sz="1094" b="0"/>
          </a:p>
        </p:txBody>
      </p:sp>
    </p:spTree>
    <p:extLst>
      <p:ext uri="{BB962C8B-B14F-4D97-AF65-F5344CB8AC3E}">
        <p14:creationId xmlns:p14="http://schemas.microsoft.com/office/powerpoint/2010/main" val="324669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802D5E18-FCD9-8D44-89B8-E765E700D9E0}"/>
              </a:ext>
            </a:extLst>
          </p:cNvPr>
          <p:cNvSpPr/>
          <p:nvPr userDrawn="1"/>
        </p:nvSpPr>
        <p:spPr>
          <a:xfrm>
            <a:off x="1" y="1070265"/>
            <a:ext cx="12192000" cy="57877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62E419-32E6-0B4F-B0FB-5ED8276B2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898" y="1146656"/>
            <a:ext cx="9346012" cy="5031449"/>
          </a:xfrm>
          <a:prstGeom prst="rect">
            <a:avLst/>
          </a:prstGeom>
        </p:spPr>
        <p:txBody>
          <a:bodyPr anchor="t">
            <a:noAutofit/>
          </a:bodyPr>
          <a:lstStyle>
            <a:lvl1pPr marL="457200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8623F8D-D6E8-996A-21CD-973F1DE6F956}"/>
              </a:ext>
            </a:extLst>
          </p:cNvPr>
          <p:cNvSpPr txBox="1"/>
          <p:nvPr userDrawn="1"/>
        </p:nvSpPr>
        <p:spPr>
          <a:xfrm>
            <a:off x="1461898" y="272991"/>
            <a:ext cx="278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Gliederung</a:t>
            </a:r>
            <a:endParaRPr lang="de-DE" sz="18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BB6D958-6F07-E254-6437-740637C967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DE0A115-4571-D943-3807-4C2CE06E9604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16" name="Datumsplatzhalter 18">
            <a:extLst>
              <a:ext uri="{FF2B5EF4-FFF2-40B4-BE49-F238E27FC236}">
                <a16:creationId xmlns:a16="http://schemas.microsoft.com/office/drawing/2014/main" id="{D6D9EEB5-A31C-2DFE-9F7A-106FEE815B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Datum</a:t>
            </a:r>
          </a:p>
        </p:txBody>
      </p:sp>
      <p:sp>
        <p:nvSpPr>
          <p:cNvPr id="18" name="Foliennummernplatzhalter 20">
            <a:extLst>
              <a:ext uri="{FF2B5EF4-FFF2-40B4-BE49-F238E27FC236}">
                <a16:creationId xmlns:a16="http://schemas.microsoft.com/office/drawing/2014/main" id="{AF90F34F-CD07-B645-3044-ADCD1AE7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18">
            <a:extLst>
              <a:ext uri="{FF2B5EF4-FFF2-40B4-BE49-F238E27FC236}">
                <a16:creationId xmlns:a16="http://schemas.microsoft.com/office/drawing/2014/main" id="{91250A32-52BD-A952-1378-764F614AAD03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Name der Tagung  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83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strukt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802D5E18-FCD9-8D44-89B8-E765E700D9E0}"/>
              </a:ext>
            </a:extLst>
          </p:cNvPr>
          <p:cNvSpPr/>
          <p:nvPr userDrawn="1"/>
        </p:nvSpPr>
        <p:spPr>
          <a:xfrm>
            <a:off x="1" y="1070265"/>
            <a:ext cx="12192000" cy="57877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BD42FFA-C1B9-3CFF-6EA4-6E77043B5692}"/>
              </a:ext>
            </a:extLst>
          </p:cNvPr>
          <p:cNvSpPr txBox="1"/>
          <p:nvPr userDrawn="1"/>
        </p:nvSpPr>
        <p:spPr>
          <a:xfrm>
            <a:off x="1461898" y="272991"/>
            <a:ext cx="4565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Vorschlag für Zeitstruktur</a:t>
            </a:r>
            <a:endParaRPr lang="de-DE" sz="18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CABB4F3-E811-5AEA-F52F-18823E35B5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6119D97E-3A8B-624A-DFDA-3B3B29AAB617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18" name="Datumsplatzhalter 18">
            <a:extLst>
              <a:ext uri="{FF2B5EF4-FFF2-40B4-BE49-F238E27FC236}">
                <a16:creationId xmlns:a16="http://schemas.microsoft.com/office/drawing/2014/main" id="{C38BC50D-7338-009D-F3B4-76C0AC48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Datum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D00696AE-6C4D-A4CA-5B57-5F077390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Datumsplatzhalter 18">
            <a:extLst>
              <a:ext uri="{FF2B5EF4-FFF2-40B4-BE49-F238E27FC236}">
                <a16:creationId xmlns:a16="http://schemas.microsoft.com/office/drawing/2014/main" id="{2E08E2FE-ECAE-1D3E-BB99-E6899CD8FEF4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der Tagung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9927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tergrundinfos Moderator:in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9EB2A85-F4D4-02BD-BA12-9463187CE128}"/>
              </a:ext>
            </a:extLst>
          </p:cNvPr>
          <p:cNvSpPr/>
          <p:nvPr userDrawn="1"/>
        </p:nvSpPr>
        <p:spPr>
          <a:xfrm>
            <a:off x="1" y="1070265"/>
            <a:ext cx="12192000" cy="5787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34C48ED-A869-3612-749A-13126C7D2BF9}"/>
              </a:ext>
            </a:extLst>
          </p:cNvPr>
          <p:cNvSpPr txBox="1">
            <a:spLocks/>
          </p:cNvSpPr>
          <p:nvPr userDrawn="1"/>
        </p:nvSpPr>
        <p:spPr>
          <a:xfrm>
            <a:off x="4542503" y="304427"/>
            <a:ext cx="5742039" cy="364318"/>
          </a:xfrm>
          <a:prstGeom prst="rect">
            <a:avLst/>
          </a:prstGeom>
        </p:spPr>
        <p:txBody>
          <a:bodyPr>
            <a:noAutofit/>
          </a:bodyPr>
          <a:lstStyle>
            <a:lvl1pPr marL="9525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sz="2800" b="0" dirty="0"/>
              <a:t>FÜR MODERATOR:INNEN</a:t>
            </a:r>
            <a:endParaRPr lang="de-DE" sz="2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583D242-81C0-013C-91F4-54DE797AAEB7}"/>
              </a:ext>
            </a:extLst>
          </p:cNvPr>
          <p:cNvSpPr txBox="1"/>
          <p:nvPr userDrawn="1"/>
        </p:nvSpPr>
        <p:spPr>
          <a:xfrm>
            <a:off x="1461899" y="272991"/>
            <a:ext cx="3080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Hintergrundinfos</a:t>
            </a:r>
            <a:endParaRPr lang="de-DE" sz="18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AD4712-943D-902D-1DD4-36429A481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23" name="Textplatzhalter 23">
            <a:extLst>
              <a:ext uri="{FF2B5EF4-FFF2-40B4-BE49-F238E27FC236}">
                <a16:creationId xmlns:a16="http://schemas.microsoft.com/office/drawing/2014/main" id="{37699EB2-ECC8-4DD6-B2B9-700A61B56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741" y="1147990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ÜBERSCHRIFT</a:t>
            </a:r>
          </a:p>
          <a:p>
            <a:pPr lvl="0"/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ABE565-A146-8E7B-AF31-8C821992FF3A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26" name="Datumsplatzhalter 18">
            <a:extLst>
              <a:ext uri="{FF2B5EF4-FFF2-40B4-BE49-F238E27FC236}">
                <a16:creationId xmlns:a16="http://schemas.microsoft.com/office/drawing/2014/main" id="{175123A4-A75C-6911-2822-4D689A56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Februar</a:t>
            </a:r>
          </a:p>
        </p:txBody>
      </p:sp>
      <p:sp>
        <p:nvSpPr>
          <p:cNvPr id="27" name="Foliennummernplatzhalter 20">
            <a:extLst>
              <a:ext uri="{FF2B5EF4-FFF2-40B4-BE49-F238E27FC236}">
                <a16:creationId xmlns:a16="http://schemas.microsoft.com/office/drawing/2014/main" id="{06EC2BEE-4A38-4F49-7744-6E3879D3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Datumsplatzhalter 18">
            <a:extLst>
              <a:ext uri="{FF2B5EF4-FFF2-40B4-BE49-F238E27FC236}">
                <a16:creationId xmlns:a16="http://schemas.microsoft.com/office/drawing/2014/main" id="{0912B4D0-327F-FE0A-FAC4-B4A218BA4112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FÖDIMA 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pikas.dzlm.de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0" name="Inhaltsplatzhalter 5">
            <a:extLst>
              <a:ext uri="{FF2B5EF4-FFF2-40B4-BE49-F238E27FC236}">
                <a16:creationId xmlns:a16="http://schemas.microsoft.com/office/drawing/2014/main" id="{177571E2-CCF5-F802-C99A-EB284BF185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61741" y="1593616"/>
            <a:ext cx="9346011" cy="459152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1000"/>
              </a:spcBef>
              <a:defRPr sz="1800"/>
            </a:lvl1pPr>
            <a:lvl2pPr>
              <a:lnSpc>
                <a:spcPct val="150000"/>
              </a:lnSpc>
              <a:spcBef>
                <a:spcPts val="1000"/>
              </a:spcBef>
              <a:defRPr sz="1600"/>
            </a:lvl2pPr>
            <a:lvl3pPr>
              <a:lnSpc>
                <a:spcPct val="150000"/>
              </a:lnSpc>
              <a:spcBef>
                <a:spcPts val="1000"/>
              </a:spcBef>
              <a:defRPr sz="1400"/>
            </a:lvl3pPr>
            <a:lvl4pPr>
              <a:lnSpc>
                <a:spcPct val="150000"/>
              </a:lnSpc>
              <a:spcBef>
                <a:spcPts val="1000"/>
              </a:spcBef>
              <a:defRPr sz="1200"/>
            </a:lvl4pPr>
            <a:lvl5pPr>
              <a:lnSpc>
                <a:spcPct val="150000"/>
              </a:lnSpc>
              <a:spcBef>
                <a:spcPts val="1000"/>
              </a:spcBef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4439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5B698F-729A-0563-6A42-CB89449F7E3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61741" y="1593616"/>
            <a:ext cx="9346011" cy="459152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1000"/>
              </a:spcBef>
              <a:defRPr sz="1800"/>
            </a:lvl1pPr>
            <a:lvl2pPr>
              <a:lnSpc>
                <a:spcPct val="150000"/>
              </a:lnSpc>
              <a:spcBef>
                <a:spcPts val="1000"/>
              </a:spcBef>
              <a:defRPr sz="1600"/>
            </a:lvl2pPr>
            <a:lvl3pPr>
              <a:lnSpc>
                <a:spcPct val="150000"/>
              </a:lnSpc>
              <a:spcBef>
                <a:spcPts val="1000"/>
              </a:spcBef>
              <a:defRPr sz="1400"/>
            </a:lvl3pPr>
            <a:lvl4pPr>
              <a:lnSpc>
                <a:spcPct val="150000"/>
              </a:lnSpc>
              <a:spcBef>
                <a:spcPts val="1000"/>
              </a:spcBef>
              <a:defRPr sz="1200"/>
            </a:lvl4pPr>
            <a:lvl5pPr>
              <a:lnSpc>
                <a:spcPct val="150000"/>
              </a:lnSpc>
              <a:spcBef>
                <a:spcPts val="1000"/>
              </a:spcBef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7F583AE-AD71-59B0-7794-A69940148348}"/>
              </a:ext>
            </a:extLst>
          </p:cNvPr>
          <p:cNvSpPr/>
          <p:nvPr userDrawn="1"/>
        </p:nvSpPr>
        <p:spPr>
          <a:xfrm>
            <a:off x="0" y="6204675"/>
            <a:ext cx="12191999" cy="589844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3" name="Textplatzhalter 23">
            <a:extLst>
              <a:ext uri="{FF2B5EF4-FFF2-40B4-BE49-F238E27FC236}">
                <a16:creationId xmlns:a16="http://schemas.microsoft.com/office/drawing/2014/main" id="{37699EB2-ECC8-4DD6-B2B9-700A61B56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741" y="1147990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ÜBERSCHRIFT</a:t>
            </a:r>
          </a:p>
          <a:p>
            <a:pPr lvl="0"/>
            <a:endParaRPr lang="de-DE" dirty="0"/>
          </a:p>
        </p:txBody>
      </p:sp>
      <p:sp>
        <p:nvSpPr>
          <p:cNvPr id="13" name="Datumsplatzhalter 18">
            <a:extLst>
              <a:ext uri="{FF2B5EF4-FFF2-40B4-BE49-F238E27FC236}">
                <a16:creationId xmlns:a16="http://schemas.microsoft.com/office/drawing/2014/main" id="{B901CAA1-6299-A457-6952-56AABCAC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  <p:sp>
        <p:nvSpPr>
          <p:cNvPr id="14" name="Foliennummernplatzhalter 20">
            <a:extLst>
              <a:ext uri="{FF2B5EF4-FFF2-40B4-BE49-F238E27FC236}">
                <a16:creationId xmlns:a16="http://schemas.microsoft.com/office/drawing/2014/main" id="{A546E05D-B75D-AA41-F58C-71CF900D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18">
            <a:extLst>
              <a:ext uri="{FF2B5EF4-FFF2-40B4-BE49-F238E27FC236}">
                <a16:creationId xmlns:a16="http://schemas.microsoft.com/office/drawing/2014/main" id="{7DDD3EFA-B083-08A1-0200-E1900EA0FCA7}"/>
              </a:ext>
            </a:extLst>
          </p:cNvPr>
          <p:cNvSpPr txBox="1">
            <a:spLocks/>
          </p:cNvSpPr>
          <p:nvPr userDrawn="1"/>
        </p:nvSpPr>
        <p:spPr>
          <a:xfrm>
            <a:off x="4487780" y="6366451"/>
            <a:ext cx="3922294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EARLI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EF6D2362-3FD9-D282-1529-ED699A0D2D00}"/>
              </a:ext>
            </a:extLst>
          </p:cNvPr>
          <p:cNvCxnSpPr>
            <a:cxnSpLocks/>
          </p:cNvCxnSpPr>
          <p:nvPr userDrawn="1"/>
        </p:nvCxnSpPr>
        <p:spPr>
          <a:xfrm>
            <a:off x="0" y="107026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3D1AD489-A914-0CFC-4711-D27781BE8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463AE3-9B2C-2C08-B2CA-AC06B5A1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1" y="276263"/>
            <a:ext cx="9346011" cy="516684"/>
          </a:xfrm>
          <a:prstGeom prst="rect">
            <a:avLst/>
          </a:prstGeom>
        </p:spPr>
        <p:txBody>
          <a:bodyPr/>
          <a:lstStyle>
            <a:lvl1pPr>
              <a:defRPr kumimoji="0" lang="de-DE" sz="2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64487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47F583AE-AD71-59B0-7794-A69940148348}"/>
              </a:ext>
            </a:extLst>
          </p:cNvPr>
          <p:cNvSpPr/>
          <p:nvPr userDrawn="1"/>
        </p:nvSpPr>
        <p:spPr>
          <a:xfrm>
            <a:off x="0" y="6268157"/>
            <a:ext cx="12191999" cy="589844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3" name="Textplatzhalter 23">
            <a:extLst>
              <a:ext uri="{FF2B5EF4-FFF2-40B4-BE49-F238E27FC236}">
                <a16:creationId xmlns:a16="http://schemas.microsoft.com/office/drawing/2014/main" id="{37699EB2-ECC8-4DD6-B2B9-700A61B56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741" y="1147990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ÜBERSCHRIFT</a:t>
            </a:r>
          </a:p>
          <a:p>
            <a:pPr lvl="0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F64E07F-3E4A-C2F2-4B33-7D65FD000F5E}"/>
              </a:ext>
            </a:extLst>
          </p:cNvPr>
          <p:cNvSpPr/>
          <p:nvPr userDrawn="1"/>
        </p:nvSpPr>
        <p:spPr>
          <a:xfrm>
            <a:off x="526474" y="6380517"/>
            <a:ext cx="11139055" cy="365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/>
              <a:t> </a:t>
            </a:r>
          </a:p>
        </p:txBody>
      </p:sp>
      <p:sp>
        <p:nvSpPr>
          <p:cNvPr id="13" name="Datumsplatzhalter 18">
            <a:extLst>
              <a:ext uri="{FF2B5EF4-FFF2-40B4-BE49-F238E27FC236}">
                <a16:creationId xmlns:a16="http://schemas.microsoft.com/office/drawing/2014/main" id="{B901CAA1-6299-A457-6952-56AABCAC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Datum</a:t>
            </a:r>
          </a:p>
        </p:txBody>
      </p:sp>
      <p:sp>
        <p:nvSpPr>
          <p:cNvPr id="14" name="Foliennummernplatzhalter 20">
            <a:extLst>
              <a:ext uri="{FF2B5EF4-FFF2-40B4-BE49-F238E27FC236}">
                <a16:creationId xmlns:a16="http://schemas.microsoft.com/office/drawing/2014/main" id="{A546E05D-B75D-AA41-F58C-71CF900D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18">
            <a:extLst>
              <a:ext uri="{FF2B5EF4-FFF2-40B4-BE49-F238E27FC236}">
                <a16:creationId xmlns:a16="http://schemas.microsoft.com/office/drawing/2014/main" id="{7DDD3EFA-B083-08A1-0200-E1900EA0FCA7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der Tagung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EF6D2362-3FD9-D282-1529-ED699A0D2D00}"/>
              </a:ext>
            </a:extLst>
          </p:cNvPr>
          <p:cNvCxnSpPr>
            <a:cxnSpLocks/>
          </p:cNvCxnSpPr>
          <p:nvPr userDrawn="1"/>
        </p:nvCxnSpPr>
        <p:spPr>
          <a:xfrm>
            <a:off x="0" y="107026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3D1AD489-A914-0CFC-4711-D27781BE8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929DCB6-D030-D2B4-CBA6-F2DE3DFE2F8B}"/>
              </a:ext>
            </a:extLst>
          </p:cNvPr>
          <p:cNvCxnSpPr>
            <a:cxnSpLocks/>
          </p:cNvCxnSpPr>
          <p:nvPr userDrawn="1"/>
        </p:nvCxnSpPr>
        <p:spPr>
          <a:xfrm flipV="1">
            <a:off x="6134825" y="1590020"/>
            <a:ext cx="0" cy="4588085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24932E7F-9F46-A391-32B9-67402A3A13C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309035" y="1586586"/>
            <a:ext cx="4498716" cy="45915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Bild / Text / Video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88958341-AC37-84A6-537F-9A1AE763050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461899" y="1593617"/>
            <a:ext cx="4498716" cy="45915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6B32D939-B50C-3C7B-A21B-E4409546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1" y="276263"/>
            <a:ext cx="9346011" cy="516684"/>
          </a:xfrm>
          <a:prstGeom prst="rect">
            <a:avLst/>
          </a:prstGeom>
        </p:spPr>
        <p:txBody>
          <a:bodyPr/>
          <a:lstStyle>
            <a:lvl1pPr>
              <a:defRPr kumimoji="0" lang="de-DE" sz="2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22941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47F583AE-AD71-59B0-7794-A69940148348}"/>
              </a:ext>
            </a:extLst>
          </p:cNvPr>
          <p:cNvSpPr/>
          <p:nvPr userDrawn="1"/>
        </p:nvSpPr>
        <p:spPr>
          <a:xfrm>
            <a:off x="0" y="6268157"/>
            <a:ext cx="12191999" cy="589844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97769C3-B16F-4A6A-1A9C-4E74CB2E66F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074606" y="1593617"/>
            <a:ext cx="8733148" cy="42007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…</a:t>
            </a:r>
          </a:p>
          <a:p>
            <a:pPr lvl="0"/>
            <a:endParaRPr lang="de-DE" dirty="0"/>
          </a:p>
        </p:txBody>
      </p:sp>
      <p:sp>
        <p:nvSpPr>
          <p:cNvPr id="14" name="Foliennummernplatzhalter 20">
            <a:extLst>
              <a:ext uri="{FF2B5EF4-FFF2-40B4-BE49-F238E27FC236}">
                <a16:creationId xmlns:a16="http://schemas.microsoft.com/office/drawing/2014/main" id="{A546E05D-B75D-AA41-F58C-71CF900D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18">
            <a:extLst>
              <a:ext uri="{FF2B5EF4-FFF2-40B4-BE49-F238E27FC236}">
                <a16:creationId xmlns:a16="http://schemas.microsoft.com/office/drawing/2014/main" id="{7DDD3EFA-B083-08A1-0200-E1900EA0FCA7}"/>
              </a:ext>
            </a:extLst>
          </p:cNvPr>
          <p:cNvSpPr txBox="1">
            <a:spLocks/>
          </p:cNvSpPr>
          <p:nvPr userDrawn="1"/>
        </p:nvSpPr>
        <p:spPr>
          <a:xfrm>
            <a:off x="4671357" y="6366451"/>
            <a:ext cx="2743200" cy="393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FÖDIMA 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pikas.dzlm.de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endParaRPr lang="de-DE" sz="12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EF6D2362-3FD9-D282-1529-ED699A0D2D00}"/>
              </a:ext>
            </a:extLst>
          </p:cNvPr>
          <p:cNvCxnSpPr>
            <a:cxnSpLocks/>
          </p:cNvCxnSpPr>
          <p:nvPr userDrawn="1"/>
        </p:nvCxnSpPr>
        <p:spPr>
          <a:xfrm>
            <a:off x="0" y="107026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3D1AD489-A914-0CFC-4711-D27781BE8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663" y="272991"/>
            <a:ext cx="730571" cy="5199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EB7152-E101-ED82-02F7-0DF7DB40A74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1741" y="1593616"/>
            <a:ext cx="475200" cy="475200"/>
          </a:xfrm>
          <a:prstGeom prst="rect">
            <a:avLst/>
          </a:prstGeom>
        </p:spPr>
      </p:pic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82EED18-391C-F368-F61F-917AF436D0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606" y="5794390"/>
            <a:ext cx="8733148" cy="383715"/>
          </a:xfrm>
          <a:prstGeom prst="rect">
            <a:avLst/>
          </a:prstGeom>
        </p:spPr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  <a:lvl3pPr marL="914400" indent="0" algn="r">
              <a:buNone/>
              <a:defRPr sz="1400"/>
            </a:lvl3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0" i="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(Quelle)</a:t>
            </a:r>
          </a:p>
        </p:txBody>
      </p:sp>
      <p:sp>
        <p:nvSpPr>
          <p:cNvPr id="18" name="Textplatzhalter 23">
            <a:extLst>
              <a:ext uri="{FF2B5EF4-FFF2-40B4-BE49-F238E27FC236}">
                <a16:creationId xmlns:a16="http://schemas.microsoft.com/office/drawing/2014/main" id="{EB2A4E49-44E9-CF71-414C-C806238478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741" y="1147990"/>
            <a:ext cx="9346012" cy="4456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ÜBERSCHRIFT</a:t>
            </a:r>
          </a:p>
          <a:p>
            <a:pPr lvl="0"/>
            <a:endParaRPr lang="de-DE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12213A77-F3AD-4794-E52E-8C8D77F3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1" y="276263"/>
            <a:ext cx="9346011" cy="516684"/>
          </a:xfrm>
          <a:prstGeom prst="rect">
            <a:avLst/>
          </a:prstGeom>
        </p:spPr>
        <p:txBody>
          <a:bodyPr/>
          <a:lstStyle>
            <a:lvl1pPr>
              <a:defRPr kumimoji="0" lang="de-DE" sz="2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" name="Datumsplatzhalter 18">
            <a:extLst>
              <a:ext uri="{FF2B5EF4-FFF2-40B4-BE49-F238E27FC236}">
                <a16:creationId xmlns:a16="http://schemas.microsoft.com/office/drawing/2014/main" id="{F29538A6-18C8-3FD4-672E-E129F2272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2024</a:t>
            </a:r>
          </a:p>
        </p:txBody>
      </p:sp>
    </p:spTree>
    <p:extLst>
      <p:ext uri="{BB962C8B-B14F-4D97-AF65-F5344CB8AC3E}">
        <p14:creationId xmlns:p14="http://schemas.microsoft.com/office/powerpoint/2010/main" val="201302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20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4">
            <a:extLst>
              <a:ext uri="{FF2B5EF4-FFF2-40B4-BE49-F238E27FC236}">
                <a16:creationId xmlns:a16="http://schemas.microsoft.com/office/drawing/2014/main" id="{4E1076C7-2525-E6F0-0CE3-A4AE98E51552}"/>
              </a:ext>
            </a:extLst>
          </p:cNvPr>
          <p:cNvSpPr txBox="1">
            <a:spLocks/>
          </p:cNvSpPr>
          <p:nvPr userDrawn="1"/>
        </p:nvSpPr>
        <p:spPr>
          <a:xfrm>
            <a:off x="6480175" y="301625"/>
            <a:ext cx="1689100" cy="7064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25"/>
              <a:t> </a:t>
            </a:r>
          </a:p>
        </p:txBody>
      </p:sp>
      <p:sp>
        <p:nvSpPr>
          <p:cNvPr id="13" name="Inhaltsplatzhalter 14">
            <a:extLst>
              <a:ext uri="{FF2B5EF4-FFF2-40B4-BE49-F238E27FC236}">
                <a16:creationId xmlns:a16="http://schemas.microsoft.com/office/drawing/2014/main" id="{DE0BF2F7-488C-1A26-FB14-7CFC6AAA49B1}"/>
              </a:ext>
            </a:extLst>
          </p:cNvPr>
          <p:cNvSpPr txBox="1">
            <a:spLocks/>
          </p:cNvSpPr>
          <p:nvPr userDrawn="1"/>
        </p:nvSpPr>
        <p:spPr>
          <a:xfrm>
            <a:off x="8353582" y="301235"/>
            <a:ext cx="1689100" cy="7064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25"/>
              <a:t> </a:t>
            </a:r>
          </a:p>
        </p:txBody>
      </p:sp>
      <p:sp>
        <p:nvSpPr>
          <p:cNvPr id="14" name="Inhaltsplatzhalter 14">
            <a:extLst>
              <a:ext uri="{FF2B5EF4-FFF2-40B4-BE49-F238E27FC236}">
                <a16:creationId xmlns:a16="http://schemas.microsoft.com/office/drawing/2014/main" id="{56A2218D-7E14-71F7-F486-ECF59E3486AD}"/>
              </a:ext>
            </a:extLst>
          </p:cNvPr>
          <p:cNvSpPr txBox="1">
            <a:spLocks/>
          </p:cNvSpPr>
          <p:nvPr userDrawn="1"/>
        </p:nvSpPr>
        <p:spPr>
          <a:xfrm>
            <a:off x="10833316" y="301235"/>
            <a:ext cx="1082798" cy="7064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25"/>
              <a:t> </a:t>
            </a:r>
          </a:p>
        </p:txBody>
      </p:sp>
      <p:sp>
        <p:nvSpPr>
          <p:cNvPr id="15" name="Ovale Legende 14">
            <a:extLst>
              <a:ext uri="{FF2B5EF4-FFF2-40B4-BE49-F238E27FC236}">
                <a16:creationId xmlns:a16="http://schemas.microsoft.com/office/drawing/2014/main" id="{EBBC700D-286D-1111-0CC3-6EC017AD7080}"/>
              </a:ext>
            </a:extLst>
          </p:cNvPr>
          <p:cNvSpPr/>
          <p:nvPr userDrawn="1"/>
        </p:nvSpPr>
        <p:spPr>
          <a:xfrm>
            <a:off x="681930" y="1581771"/>
            <a:ext cx="5067945" cy="2726759"/>
          </a:xfrm>
          <a:prstGeom prst="wedgeEllipse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30DA08D-D3D7-D60C-5891-AA4058DBF923}"/>
              </a:ext>
            </a:extLst>
          </p:cNvPr>
          <p:cNvSpPr/>
          <p:nvPr userDrawn="1"/>
        </p:nvSpPr>
        <p:spPr>
          <a:xfrm>
            <a:off x="127377" y="4959458"/>
            <a:ext cx="5312991" cy="178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913748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hf hdr="0" ftr="0" dt="0"/>
  <p:txStyles>
    <p:titleStyle>
      <a:lvl1pPr algn="l" defTabSz="6858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5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3" indent="-171455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1" indent="-171455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0" indent="-171455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9" indent="-171455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8" indent="-171455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7" indent="-171455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5" indent="-171455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3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2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7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hart" Target="../charts/chart1.xml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E9E1FAF9-53C3-7240-C9DB-7B4FF4714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3" y="2779654"/>
            <a:ext cx="12083948" cy="1065515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</a:rPr>
              <a:t>Effects of providing teachers with two differently structured</a:t>
            </a:r>
            <a:br>
              <a:rPr lang="en-US" sz="2000" dirty="0">
                <a:effectLst/>
                <a:latin typeface="Arial" panose="020B0604020202020204" pitchFamily="34" charset="0"/>
              </a:rPr>
            </a:br>
            <a:r>
              <a:rPr lang="en-US" sz="2000" dirty="0">
                <a:effectLst/>
                <a:latin typeface="Arial" panose="020B0604020202020204" pitchFamily="34" charset="0"/>
              </a:rPr>
              <a:t>approaches of formative assessment</a:t>
            </a:r>
            <a:endParaRPr lang="de-DE" sz="2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8F689A-26F9-2243-DCFC-ED08C645925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16165" y="4320323"/>
            <a:ext cx="11359664" cy="8248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Larissa Aust; Jeanne-Celine Linker; Luise Eichholz; Jana Schiffer; 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Marcus Nührenbörger; Christoph Selter; Elmar Souvignier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99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3BAC2E-894C-D538-083D-3E4CCBFF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00F4B12-D42B-F8C5-9D0F-B2E6A7BF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curriculum-embedded</a:t>
            </a:r>
            <a:r>
              <a:rPr lang="de-DE" dirty="0"/>
              <a:t> (CE)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C45EC0E-2E09-C8A2-29C7-7792243C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8" y="1859787"/>
            <a:ext cx="3597277" cy="268489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BCE6F7-02D8-ACE2-B469-32A8C71F348E}"/>
              </a:ext>
            </a:extLst>
          </p:cNvPr>
          <p:cNvGrpSpPr/>
          <p:nvPr/>
        </p:nvGrpSpPr>
        <p:grpSpPr>
          <a:xfrm>
            <a:off x="7351296" y="2489490"/>
            <a:ext cx="4732256" cy="1841878"/>
            <a:chOff x="6435633" y="1828798"/>
            <a:chExt cx="5647918" cy="227471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78E40EF-2ACF-48D2-1340-532E69115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23" y="1898468"/>
              <a:ext cx="5556228" cy="2036606"/>
            </a:xfrm>
            <a:prstGeom prst="rect">
              <a:avLst/>
            </a:prstGeom>
          </p:spPr>
        </p:pic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8718C62A-98C9-1A56-CECC-AC6EBE68BD3B}"/>
                </a:ext>
              </a:extLst>
            </p:cNvPr>
            <p:cNvSpPr/>
            <p:nvPr/>
          </p:nvSpPr>
          <p:spPr>
            <a:xfrm>
              <a:off x="6435633" y="1828798"/>
              <a:ext cx="5647918" cy="22747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4566C99-C57E-60AE-DB27-7F972C9917D0}"/>
              </a:ext>
            </a:extLst>
          </p:cNvPr>
          <p:cNvGrpSpPr/>
          <p:nvPr/>
        </p:nvGrpSpPr>
        <p:grpSpPr>
          <a:xfrm>
            <a:off x="4078705" y="2172389"/>
            <a:ext cx="2899611" cy="2273968"/>
            <a:chOff x="4078705" y="2172389"/>
            <a:chExt cx="2899611" cy="2273968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2E5FC9F-BF1A-0C8C-1CFF-0B771AE3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3823" y="2338347"/>
              <a:ext cx="2649375" cy="1968958"/>
            </a:xfrm>
            <a:prstGeom prst="rect">
              <a:avLst/>
            </a:prstGeom>
          </p:spPr>
        </p:pic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8E01F501-4D4E-8051-DC71-54B1C85E4A27}"/>
                </a:ext>
              </a:extLst>
            </p:cNvPr>
            <p:cNvSpPr/>
            <p:nvPr/>
          </p:nvSpPr>
          <p:spPr>
            <a:xfrm>
              <a:off x="4078705" y="2172389"/>
              <a:ext cx="2899611" cy="22739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31AC26B-5E29-E346-83EC-B370E4E24EA2}"/>
              </a:ext>
            </a:extLst>
          </p:cNvPr>
          <p:cNvCxnSpPr>
            <a:cxnSpLocks/>
          </p:cNvCxnSpPr>
          <p:nvPr/>
        </p:nvCxnSpPr>
        <p:spPr>
          <a:xfrm>
            <a:off x="3705725" y="3326103"/>
            <a:ext cx="37446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E177928-9E9C-133B-C415-AC66097AA150}"/>
              </a:ext>
            </a:extLst>
          </p:cNvPr>
          <p:cNvCxnSpPr>
            <a:cxnSpLocks/>
          </p:cNvCxnSpPr>
          <p:nvPr/>
        </p:nvCxnSpPr>
        <p:spPr>
          <a:xfrm>
            <a:off x="7002379" y="3309373"/>
            <a:ext cx="3489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178C2FCD-44FD-BF6E-A5F4-5BBDFFAAAC3F}"/>
              </a:ext>
            </a:extLst>
          </p:cNvPr>
          <p:cNvSpPr txBox="1">
            <a:spLocks/>
          </p:cNvSpPr>
          <p:nvPr/>
        </p:nvSpPr>
        <p:spPr>
          <a:xfrm>
            <a:off x="7865370" y="4736702"/>
            <a:ext cx="4012424" cy="6469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dirty="0"/>
              <a:t>teachers use suggestions to provide targeted support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64F54321-F5D7-F579-780F-BF545D1F82F3}"/>
              </a:ext>
            </a:extLst>
          </p:cNvPr>
          <p:cNvSpPr txBox="1">
            <a:spLocks/>
          </p:cNvSpPr>
          <p:nvPr/>
        </p:nvSpPr>
        <p:spPr>
          <a:xfrm>
            <a:off x="314206" y="4812475"/>
            <a:ext cx="3185760" cy="7397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dirty="0"/>
              <a:t>all students fill out the written </a:t>
            </a:r>
            <a:br>
              <a:rPr lang="en-US" dirty="0"/>
            </a:br>
            <a:r>
              <a:rPr lang="en-US" dirty="0"/>
              <a:t>task set for assessment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F2F5F4BE-1471-4FB0-CEBA-91E556EFC105}"/>
              </a:ext>
            </a:extLst>
          </p:cNvPr>
          <p:cNvSpPr txBox="1">
            <a:spLocks/>
          </p:cNvSpPr>
          <p:nvPr/>
        </p:nvSpPr>
        <p:spPr>
          <a:xfrm>
            <a:off x="3892959" y="4731510"/>
            <a:ext cx="3360219" cy="108783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dirty="0"/>
              <a:t>teachers evaluate the assessments using a competency grid and evaluation table</a:t>
            </a:r>
          </a:p>
        </p:txBody>
      </p:sp>
      <p:sp>
        <p:nvSpPr>
          <p:cNvPr id="23" name="Datumsplatzhalter 18">
            <a:extLst>
              <a:ext uri="{FF2B5EF4-FFF2-40B4-BE49-F238E27FC236}">
                <a16:creationId xmlns:a16="http://schemas.microsoft.com/office/drawing/2014/main" id="{2FA0AC13-F507-B61C-2D51-377C70DB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  <p:pic>
        <p:nvPicPr>
          <p:cNvPr id="2" name="Grafik 1" descr="Bleistift mit einfarbiger Füllung">
            <a:extLst>
              <a:ext uri="{FF2B5EF4-FFF2-40B4-BE49-F238E27FC236}">
                <a16:creationId xmlns:a16="http://schemas.microsoft.com/office/drawing/2014/main" id="{F6E574F0-4897-A147-14FA-265A9900E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2258" y="276263"/>
            <a:ext cx="516684" cy="5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9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FD9E239-C1FC-8C1C-19FE-3EC27566F21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7182" y="1290971"/>
            <a:ext cx="11183450" cy="4591521"/>
          </a:xfrm>
        </p:spPr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= </a:t>
            </a:r>
            <a:r>
              <a:rPr lang="en-US" b="1" dirty="0"/>
              <a:t>118 first- and second grade teachers </a:t>
            </a:r>
            <a:r>
              <a:rPr lang="en-US" dirty="0"/>
              <a:t>from public school in mid-western Germany</a:t>
            </a:r>
          </a:p>
          <a:p>
            <a:pPr lvl="1"/>
            <a:r>
              <a:rPr lang="en-US" dirty="0"/>
              <a:t>95.6% female</a:t>
            </a:r>
          </a:p>
          <a:p>
            <a:pPr lvl="1"/>
            <a:r>
              <a:rPr lang="en-US" dirty="0"/>
              <a:t>age: </a:t>
            </a:r>
            <a:r>
              <a:rPr lang="en-US" i="1" dirty="0"/>
              <a:t>M</a:t>
            </a:r>
            <a:r>
              <a:rPr lang="en-US" dirty="0"/>
              <a:t> = 40.95 years (SD = 10.06)</a:t>
            </a:r>
          </a:p>
          <a:p>
            <a:pPr lvl="1"/>
            <a:r>
              <a:rPr lang="en-US" dirty="0"/>
              <a:t>teaching experience: </a:t>
            </a:r>
            <a:r>
              <a:rPr lang="en-US" i="1" dirty="0"/>
              <a:t>M</a:t>
            </a:r>
            <a:r>
              <a:rPr lang="en-US" dirty="0"/>
              <a:t> = 13.14 years (SD = 9.34)</a:t>
            </a:r>
          </a:p>
          <a:p>
            <a:pPr lvl="1"/>
            <a:r>
              <a:rPr lang="en-US" dirty="0"/>
              <a:t>education: 97.5% have studied elementary education (87.3% mathematics as a subject)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62E2A-CD55-146F-C81E-C1259DEA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FFF98A2-ACC0-BD6F-D1AF-6C2D1015B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</a:t>
            </a:r>
          </a:p>
        </p:txBody>
      </p:sp>
      <p:sp>
        <p:nvSpPr>
          <p:cNvPr id="3" name="Datumsplatzhalter 18">
            <a:extLst>
              <a:ext uri="{FF2B5EF4-FFF2-40B4-BE49-F238E27FC236}">
                <a16:creationId xmlns:a16="http://schemas.microsoft.com/office/drawing/2014/main" id="{DE1E1420-70B5-F7F2-51DC-8B39323F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195822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61F8F40-196B-53CF-EF16-C038A7E08130}"/>
              </a:ext>
            </a:extLst>
          </p:cNvPr>
          <p:cNvCxnSpPr>
            <a:cxnSpLocks/>
          </p:cNvCxnSpPr>
          <p:nvPr/>
        </p:nvCxnSpPr>
        <p:spPr>
          <a:xfrm flipV="1">
            <a:off x="4887873" y="3853388"/>
            <a:ext cx="0" cy="929299"/>
          </a:xfrm>
          <a:prstGeom prst="straightConnector1">
            <a:avLst/>
          </a:prstGeom>
          <a:ln w="25400">
            <a:solidFill>
              <a:srgbClr val="327A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F24798C-02D0-7234-3955-15263AF28FD2}"/>
              </a:ext>
            </a:extLst>
          </p:cNvPr>
          <p:cNvCxnSpPr>
            <a:cxnSpLocks/>
          </p:cNvCxnSpPr>
          <p:nvPr/>
        </p:nvCxnSpPr>
        <p:spPr>
          <a:xfrm flipV="1">
            <a:off x="3015474" y="3840207"/>
            <a:ext cx="0" cy="933656"/>
          </a:xfrm>
          <a:prstGeom prst="straightConnector1">
            <a:avLst/>
          </a:prstGeom>
          <a:ln w="25400">
            <a:solidFill>
              <a:srgbClr val="327A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E029AA-B2C8-CAAB-CF09-AD7CB158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7C1AA7E-FE41-49AE-B9B8-FB56F6C9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</a:p>
        </p:txBody>
      </p:sp>
      <p:sp>
        <p:nvSpPr>
          <p:cNvPr id="7" name="Abgerundetes Rechteck 1">
            <a:extLst>
              <a:ext uri="{FF2B5EF4-FFF2-40B4-BE49-F238E27FC236}">
                <a16:creationId xmlns:a16="http://schemas.microsoft.com/office/drawing/2014/main" id="{D701D79C-D1FA-A34B-99EC-B6E99D7ED46C}"/>
              </a:ext>
            </a:extLst>
          </p:cNvPr>
          <p:cNvSpPr/>
          <p:nvPr/>
        </p:nvSpPr>
        <p:spPr>
          <a:xfrm>
            <a:off x="1735183" y="2260711"/>
            <a:ext cx="1470991" cy="1579496"/>
          </a:xfrm>
          <a:prstGeom prst="roundRect">
            <a:avLst/>
          </a:prstGeom>
          <a:solidFill>
            <a:srgbClr val="327A86">
              <a:alpha val="47000"/>
            </a:srgbClr>
          </a:solidFill>
          <a:ln>
            <a:solidFill>
              <a:srgbClr val="327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  <a:p>
            <a:pPr algn="ctr"/>
            <a:r>
              <a:rPr lang="en-US" sz="1400">
                <a:solidFill>
                  <a:schemeClr val="tx1"/>
                </a:solidFill>
              </a:rPr>
              <a:t>understanding of numbers I </a:t>
            </a:r>
            <a:br>
              <a:rPr lang="en-US" sz="1400">
                <a:solidFill>
                  <a:schemeClr val="tx1"/>
                </a:solidFill>
              </a:rPr>
            </a:b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assessment-based instruction</a:t>
            </a:r>
          </a:p>
        </p:txBody>
      </p:sp>
      <p:sp>
        <p:nvSpPr>
          <p:cNvPr id="8" name="Abgerundetes Rechteck 12">
            <a:extLst>
              <a:ext uri="{FF2B5EF4-FFF2-40B4-BE49-F238E27FC236}">
                <a16:creationId xmlns:a16="http://schemas.microsoft.com/office/drawing/2014/main" id="{4DA0E77A-E62D-1298-8CC0-593C7EEA16D5}"/>
              </a:ext>
            </a:extLst>
          </p:cNvPr>
          <p:cNvSpPr/>
          <p:nvPr/>
        </p:nvSpPr>
        <p:spPr>
          <a:xfrm>
            <a:off x="3206174" y="2260711"/>
            <a:ext cx="1470991" cy="1579496"/>
          </a:xfrm>
          <a:prstGeom prst="roundRect">
            <a:avLst/>
          </a:prstGeom>
          <a:solidFill>
            <a:srgbClr val="327A86">
              <a:alpha val="47000"/>
            </a:srgbClr>
          </a:solidFill>
          <a:ln>
            <a:solidFill>
              <a:srgbClr val="327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  <a:p>
            <a:pPr algn="ctr"/>
            <a:r>
              <a:rPr lang="en-US" sz="1400">
                <a:solidFill>
                  <a:schemeClr val="tx1"/>
                </a:solidFill>
              </a:rPr>
              <a:t>understanding of numbers II </a:t>
            </a:r>
          </a:p>
          <a:p>
            <a:pPr algn="ctr"/>
            <a:endParaRPr lang="en-US" sz="1400">
              <a:solidFill>
                <a:schemeClr val="tx1"/>
              </a:solidFill>
            </a:endParaRPr>
          </a:p>
          <a:p>
            <a:pPr algn="ctr"/>
            <a:r>
              <a:rPr lang="en-US" sz="1400">
                <a:solidFill>
                  <a:schemeClr val="tx1"/>
                </a:solidFill>
              </a:rPr>
              <a:t>using illustrative tools</a:t>
            </a:r>
          </a:p>
        </p:txBody>
      </p:sp>
      <p:sp>
        <p:nvSpPr>
          <p:cNvPr id="9" name="Abgerundetes Rechteck 13">
            <a:extLst>
              <a:ext uri="{FF2B5EF4-FFF2-40B4-BE49-F238E27FC236}">
                <a16:creationId xmlns:a16="http://schemas.microsoft.com/office/drawing/2014/main" id="{4F808FDA-A4FD-15D7-C263-E6F8585F08C1}"/>
              </a:ext>
            </a:extLst>
          </p:cNvPr>
          <p:cNvSpPr/>
          <p:nvPr/>
        </p:nvSpPr>
        <p:spPr>
          <a:xfrm>
            <a:off x="4677165" y="2260711"/>
            <a:ext cx="1470991" cy="1579496"/>
          </a:xfrm>
          <a:prstGeom prst="roundRect">
            <a:avLst/>
          </a:prstGeom>
          <a:solidFill>
            <a:srgbClr val="327A86">
              <a:alpha val="47000"/>
            </a:srgbClr>
          </a:solidFill>
          <a:ln>
            <a:solidFill>
              <a:srgbClr val="327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understanding operations I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adapting tasks</a:t>
            </a:r>
          </a:p>
        </p:txBody>
      </p:sp>
      <p:sp>
        <p:nvSpPr>
          <p:cNvPr id="10" name="Abgerundetes Rechteck 14">
            <a:extLst>
              <a:ext uri="{FF2B5EF4-FFF2-40B4-BE49-F238E27FC236}">
                <a16:creationId xmlns:a16="http://schemas.microsoft.com/office/drawing/2014/main" id="{AE30D09A-58B0-6432-C2AA-F56FE3ACA8B8}"/>
              </a:ext>
            </a:extLst>
          </p:cNvPr>
          <p:cNvSpPr/>
          <p:nvPr/>
        </p:nvSpPr>
        <p:spPr>
          <a:xfrm>
            <a:off x="6148156" y="2260711"/>
            <a:ext cx="1470991" cy="1579496"/>
          </a:xfrm>
          <a:prstGeom prst="roundRect">
            <a:avLst/>
          </a:prstGeom>
          <a:solidFill>
            <a:srgbClr val="327A86">
              <a:alpha val="47000"/>
            </a:srgbClr>
          </a:solidFill>
          <a:ln>
            <a:solidFill>
              <a:srgbClr val="327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5400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understanding operations II 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Encouraging communication</a:t>
            </a:r>
          </a:p>
        </p:txBody>
      </p:sp>
      <p:sp>
        <p:nvSpPr>
          <p:cNvPr id="11" name="Abgerundetes Rechteck 15">
            <a:extLst>
              <a:ext uri="{FF2B5EF4-FFF2-40B4-BE49-F238E27FC236}">
                <a16:creationId xmlns:a16="http://schemas.microsoft.com/office/drawing/2014/main" id="{7D1CE33D-B2D1-A1B6-443D-300A80BDD323}"/>
              </a:ext>
            </a:extLst>
          </p:cNvPr>
          <p:cNvSpPr/>
          <p:nvPr/>
        </p:nvSpPr>
        <p:spPr>
          <a:xfrm>
            <a:off x="7619147" y="2260711"/>
            <a:ext cx="1470991" cy="1579496"/>
          </a:xfrm>
          <a:prstGeom prst="roundRect">
            <a:avLst/>
          </a:prstGeom>
          <a:solidFill>
            <a:srgbClr val="327A86">
              <a:alpha val="47000"/>
            </a:srgbClr>
          </a:solidFill>
          <a:ln>
            <a:solidFill>
              <a:srgbClr val="327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exploratory practice</a:t>
            </a:r>
          </a:p>
          <a:p>
            <a:pPr algn="ctr"/>
            <a:endParaRPr lang="en-US" sz="1400">
              <a:solidFill>
                <a:schemeClr val="tx1"/>
              </a:solidFill>
            </a:endParaRPr>
          </a:p>
          <a:p>
            <a:pPr algn="ctr"/>
            <a:r>
              <a:rPr lang="en-US" sz="1400">
                <a:solidFill>
                  <a:schemeClr val="tx1"/>
                </a:solidFill>
              </a:rPr>
              <a:t>providing feedback</a:t>
            </a:r>
          </a:p>
        </p:txBody>
      </p:sp>
      <p:sp>
        <p:nvSpPr>
          <p:cNvPr id="12" name="Abgerundetes Rechteck 16">
            <a:extLst>
              <a:ext uri="{FF2B5EF4-FFF2-40B4-BE49-F238E27FC236}">
                <a16:creationId xmlns:a16="http://schemas.microsoft.com/office/drawing/2014/main" id="{A219A3CC-E547-DD7F-0C4A-310B3137CBF5}"/>
              </a:ext>
            </a:extLst>
          </p:cNvPr>
          <p:cNvSpPr/>
          <p:nvPr/>
        </p:nvSpPr>
        <p:spPr>
          <a:xfrm>
            <a:off x="9090138" y="2260711"/>
            <a:ext cx="1470991" cy="1579496"/>
          </a:xfrm>
          <a:prstGeom prst="roundRect">
            <a:avLst/>
          </a:prstGeom>
          <a:solidFill>
            <a:srgbClr val="327A86">
              <a:alpha val="47000"/>
            </a:srgbClr>
          </a:solidFill>
          <a:ln>
            <a:solidFill>
              <a:srgbClr val="327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  <a:p>
            <a:pPr algn="ctr"/>
            <a:r>
              <a:rPr lang="en-US" sz="1400">
                <a:solidFill>
                  <a:schemeClr val="tx1"/>
                </a:solidFill>
              </a:rPr>
              <a:t>securing practice</a:t>
            </a:r>
          </a:p>
          <a:p>
            <a:pPr algn="ctr"/>
            <a:endParaRPr lang="en-US" sz="1400">
              <a:solidFill>
                <a:schemeClr val="tx1"/>
              </a:solidFill>
            </a:endParaRPr>
          </a:p>
          <a:p>
            <a:pPr algn="ctr"/>
            <a:r>
              <a:rPr lang="en-US" sz="1400">
                <a:solidFill>
                  <a:schemeClr val="tx1"/>
                </a:solidFill>
              </a:rPr>
              <a:t>assessment-based instruction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6DFBA48-8360-D3DD-5714-EB8107BC4F71}"/>
              </a:ext>
            </a:extLst>
          </p:cNvPr>
          <p:cNvSpPr/>
          <p:nvPr/>
        </p:nvSpPr>
        <p:spPr>
          <a:xfrm>
            <a:off x="1732721" y="2004683"/>
            <a:ext cx="1470991" cy="25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09/2021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436A927-7234-8322-FD68-B05222DE77E2}"/>
              </a:ext>
            </a:extLst>
          </p:cNvPr>
          <p:cNvSpPr/>
          <p:nvPr/>
        </p:nvSpPr>
        <p:spPr>
          <a:xfrm>
            <a:off x="3204943" y="2004683"/>
            <a:ext cx="1470991" cy="25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10/2021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FF68C60-A2E7-4F77-D499-E161993A2336}"/>
              </a:ext>
            </a:extLst>
          </p:cNvPr>
          <p:cNvSpPr/>
          <p:nvPr/>
        </p:nvSpPr>
        <p:spPr>
          <a:xfrm>
            <a:off x="4673472" y="2004683"/>
            <a:ext cx="1470991" cy="25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12/2021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8E86CB4-80C8-0FB9-39F5-6117A648BBA9}"/>
              </a:ext>
            </a:extLst>
          </p:cNvPr>
          <p:cNvSpPr/>
          <p:nvPr/>
        </p:nvSpPr>
        <p:spPr>
          <a:xfrm>
            <a:off x="6128276" y="2004683"/>
            <a:ext cx="1470991" cy="25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01/2022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A22C42-7010-A509-8437-5606D2250CC9}"/>
              </a:ext>
            </a:extLst>
          </p:cNvPr>
          <p:cNvSpPr/>
          <p:nvPr/>
        </p:nvSpPr>
        <p:spPr>
          <a:xfrm>
            <a:off x="7602960" y="2004683"/>
            <a:ext cx="1470991" cy="25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03/2022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BFAA25B-1D08-CB21-8F76-919A3AEDA41C}"/>
              </a:ext>
            </a:extLst>
          </p:cNvPr>
          <p:cNvSpPr/>
          <p:nvPr/>
        </p:nvSpPr>
        <p:spPr>
          <a:xfrm>
            <a:off x="9066216" y="2004683"/>
            <a:ext cx="1470991" cy="25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05/2022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A2C5A0B-A934-B4AD-B235-19513F4BDC34}"/>
              </a:ext>
            </a:extLst>
          </p:cNvPr>
          <p:cNvCxnSpPr>
            <a:cxnSpLocks/>
          </p:cNvCxnSpPr>
          <p:nvPr/>
        </p:nvCxnSpPr>
        <p:spPr>
          <a:xfrm flipV="1">
            <a:off x="3407605" y="3853388"/>
            <a:ext cx="0" cy="929299"/>
          </a:xfrm>
          <a:prstGeom prst="straightConnector1">
            <a:avLst/>
          </a:prstGeom>
          <a:ln w="25400">
            <a:solidFill>
              <a:srgbClr val="327A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0C6B01B-34E9-EBD2-30D6-DBD1E2BA11F6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320922" y="3844564"/>
            <a:ext cx="3019" cy="938123"/>
          </a:xfrm>
          <a:prstGeom prst="straightConnector1">
            <a:avLst/>
          </a:prstGeom>
          <a:ln w="25400">
            <a:solidFill>
              <a:srgbClr val="327A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90C5404-A6D0-AB11-B8DC-6D81F02177FA}"/>
              </a:ext>
            </a:extLst>
          </p:cNvPr>
          <p:cNvCxnSpPr>
            <a:cxnSpLocks/>
          </p:cNvCxnSpPr>
          <p:nvPr/>
        </p:nvCxnSpPr>
        <p:spPr>
          <a:xfrm flipV="1">
            <a:off x="7821905" y="3853388"/>
            <a:ext cx="0" cy="920475"/>
          </a:xfrm>
          <a:prstGeom prst="straightConnector1">
            <a:avLst/>
          </a:prstGeom>
          <a:ln w="25400">
            <a:solidFill>
              <a:srgbClr val="327A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1B0955BE-D6A8-E901-6736-625A86B2EBE3}"/>
              </a:ext>
            </a:extLst>
          </p:cNvPr>
          <p:cNvCxnSpPr>
            <a:cxnSpLocks/>
          </p:cNvCxnSpPr>
          <p:nvPr/>
        </p:nvCxnSpPr>
        <p:spPr>
          <a:xfrm flipV="1">
            <a:off x="9261077" y="3853388"/>
            <a:ext cx="0" cy="929299"/>
          </a:xfrm>
          <a:prstGeom prst="straightConnector1">
            <a:avLst/>
          </a:prstGeom>
          <a:ln w="25400">
            <a:solidFill>
              <a:srgbClr val="327A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7D39C3FF-EAE5-FCDA-46D8-55AF5A19CAEF}"/>
              </a:ext>
            </a:extLst>
          </p:cNvPr>
          <p:cNvSpPr/>
          <p:nvPr/>
        </p:nvSpPr>
        <p:spPr>
          <a:xfrm>
            <a:off x="1735182" y="1402787"/>
            <a:ext cx="8857992" cy="486607"/>
          </a:xfrm>
          <a:prstGeom prst="rect">
            <a:avLst/>
          </a:prstGeom>
          <a:solidFill>
            <a:schemeClr val="accent1">
              <a:alpha val="49625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professional development sessions (CE vs. PI) and conduction of practical tasks</a:t>
            </a:r>
          </a:p>
        </p:txBody>
      </p:sp>
      <p:sp>
        <p:nvSpPr>
          <p:cNvPr id="2" name="Datumsplatzhalter 18">
            <a:extLst>
              <a:ext uri="{FF2B5EF4-FFF2-40B4-BE49-F238E27FC236}">
                <a16:creationId xmlns:a16="http://schemas.microsoft.com/office/drawing/2014/main" id="{4D99E13C-063A-255A-5CBF-7ACD9860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36B96E1-AC7D-6C5C-F079-AF31540D8FD5}"/>
              </a:ext>
            </a:extLst>
          </p:cNvPr>
          <p:cNvSpPr txBox="1"/>
          <p:nvPr/>
        </p:nvSpPr>
        <p:spPr>
          <a:xfrm>
            <a:off x="8324603" y="5831655"/>
            <a:ext cx="381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797979"/>
                </a:solidFill>
              </a:rPr>
              <a:t>(Aust et al., 2025; Nührenbörger et al., 2024)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89AE362-042C-9151-A8A3-B0CC63DA70E2}"/>
              </a:ext>
            </a:extLst>
          </p:cNvPr>
          <p:cNvSpPr/>
          <p:nvPr/>
        </p:nvSpPr>
        <p:spPr>
          <a:xfrm>
            <a:off x="1732720" y="4778144"/>
            <a:ext cx="1470992" cy="651156"/>
          </a:xfrm>
          <a:prstGeom prst="rect">
            <a:avLst/>
          </a:prstGeom>
          <a:solidFill>
            <a:schemeClr val="accent1">
              <a:lumMod val="20000"/>
              <a:lumOff val="80000"/>
              <a:alpha val="49625"/>
            </a:schemeClr>
          </a:solidFill>
          <a:ln w="9525">
            <a:solidFill>
              <a:srgbClr val="327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T1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acceptability,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feasibility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3AE58E0-D944-6588-7040-A51D8806DA8E}"/>
              </a:ext>
            </a:extLst>
          </p:cNvPr>
          <p:cNvSpPr/>
          <p:nvPr/>
        </p:nvSpPr>
        <p:spPr>
          <a:xfrm>
            <a:off x="3328827" y="4782687"/>
            <a:ext cx="5984190" cy="642332"/>
          </a:xfrm>
          <a:prstGeom prst="rect">
            <a:avLst/>
          </a:prstGeom>
          <a:solidFill>
            <a:schemeClr val="accent1">
              <a:lumMod val="20000"/>
              <a:lumOff val="80000"/>
              <a:alpha val="49625"/>
            </a:schemeClr>
          </a:solidFill>
          <a:ln w="9525">
            <a:solidFill>
              <a:srgbClr val="327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T2-T6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acceptability, feasibility, treatment fidelity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706FCA07-B09A-A888-3371-B8CBB1A569BD}"/>
              </a:ext>
            </a:extLst>
          </p:cNvPr>
          <p:cNvCxnSpPr>
            <a:cxnSpLocks/>
          </p:cNvCxnSpPr>
          <p:nvPr/>
        </p:nvCxnSpPr>
        <p:spPr>
          <a:xfrm flipV="1">
            <a:off x="10399795" y="3862212"/>
            <a:ext cx="0" cy="920475"/>
          </a:xfrm>
          <a:prstGeom prst="straightConnector1">
            <a:avLst/>
          </a:prstGeom>
          <a:ln w="25400">
            <a:solidFill>
              <a:srgbClr val="327A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1733DD18-188B-1D93-0F25-BF7D85A9FA9A}"/>
              </a:ext>
            </a:extLst>
          </p:cNvPr>
          <p:cNvSpPr/>
          <p:nvPr/>
        </p:nvSpPr>
        <p:spPr>
          <a:xfrm>
            <a:off x="9345062" y="4778144"/>
            <a:ext cx="1248112" cy="651156"/>
          </a:xfrm>
          <a:prstGeom prst="rect">
            <a:avLst/>
          </a:prstGeom>
          <a:solidFill>
            <a:schemeClr val="accent1">
              <a:lumMod val="20000"/>
              <a:lumOff val="80000"/>
              <a:alpha val="49625"/>
            </a:schemeClr>
          </a:solidFill>
          <a:ln w="9525">
            <a:solidFill>
              <a:srgbClr val="327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T6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sustainability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9B3AEF40-6306-FC65-64D7-F9D8DD48BDFD}"/>
              </a:ext>
            </a:extLst>
          </p:cNvPr>
          <p:cNvSpPr/>
          <p:nvPr/>
        </p:nvSpPr>
        <p:spPr>
          <a:xfrm>
            <a:off x="1732720" y="4161036"/>
            <a:ext cx="8860454" cy="406800"/>
          </a:xfrm>
          <a:prstGeom prst="rect">
            <a:avLst/>
          </a:prstGeom>
          <a:solidFill>
            <a:srgbClr val="E8F5F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teacher </a:t>
            </a:r>
            <a:r>
              <a:rPr lang="en-US" sz="1400" dirty="0">
                <a:solidFill>
                  <a:schemeClr val="tx1"/>
                </a:solidFill>
              </a:rPr>
              <a:t>surveys</a:t>
            </a:r>
          </a:p>
        </p:txBody>
      </p:sp>
    </p:spTree>
    <p:extLst>
      <p:ext uri="{BB962C8B-B14F-4D97-AF65-F5344CB8AC3E}">
        <p14:creationId xmlns:p14="http://schemas.microsoft.com/office/powerpoint/2010/main" val="119589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3CF80F-42C9-E388-BF2C-EABCB036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6E64745-7B52-4E18-620D-A72BD633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Measures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2" name="Datumsplatzhalter 18">
            <a:extLst>
              <a:ext uri="{FF2B5EF4-FFF2-40B4-BE49-F238E27FC236}">
                <a16:creationId xmlns:a16="http://schemas.microsoft.com/office/drawing/2014/main" id="{20E1D116-ADE5-AD90-A224-ED920BBE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9B2C9B29-3D8D-0E43-62AF-7FDEB933F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01699"/>
              </p:ext>
            </p:extLst>
          </p:nvPr>
        </p:nvGraphicFramePr>
        <p:xfrm>
          <a:off x="77056" y="1332386"/>
          <a:ext cx="1203788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102">
                  <a:extLst>
                    <a:ext uri="{9D8B030D-6E8A-4147-A177-3AD203B41FA5}">
                      <a16:colId xmlns:a16="http://schemas.microsoft.com/office/drawing/2014/main" val="1539573219"/>
                    </a:ext>
                  </a:extLst>
                </a:gridCol>
                <a:gridCol w="971059">
                  <a:extLst>
                    <a:ext uri="{9D8B030D-6E8A-4147-A177-3AD203B41FA5}">
                      <a16:colId xmlns:a16="http://schemas.microsoft.com/office/drawing/2014/main" val="3121068116"/>
                    </a:ext>
                  </a:extLst>
                </a:gridCol>
                <a:gridCol w="1148423">
                  <a:extLst>
                    <a:ext uri="{9D8B030D-6E8A-4147-A177-3AD203B41FA5}">
                      <a16:colId xmlns:a16="http://schemas.microsoft.com/office/drawing/2014/main" val="3475298337"/>
                    </a:ext>
                  </a:extLst>
                </a:gridCol>
                <a:gridCol w="1334199">
                  <a:extLst>
                    <a:ext uri="{9D8B030D-6E8A-4147-A177-3AD203B41FA5}">
                      <a16:colId xmlns:a16="http://schemas.microsoft.com/office/drawing/2014/main" val="1061718777"/>
                    </a:ext>
                  </a:extLst>
                </a:gridCol>
                <a:gridCol w="3041026">
                  <a:extLst>
                    <a:ext uri="{9D8B030D-6E8A-4147-A177-3AD203B41FA5}">
                      <a16:colId xmlns:a16="http://schemas.microsoft.com/office/drawing/2014/main" val="3597936434"/>
                    </a:ext>
                  </a:extLst>
                </a:gridCol>
                <a:gridCol w="3613078">
                  <a:extLst>
                    <a:ext uri="{9D8B030D-6E8A-4147-A177-3AD203B41FA5}">
                      <a16:colId xmlns:a16="http://schemas.microsoft.com/office/drawing/2014/main" val="3345997615"/>
                    </a:ext>
                  </a:extLst>
                </a:gridCol>
              </a:tblGrid>
              <a:tr h="507924">
                <a:tc>
                  <a:txBody>
                    <a:bodyPr/>
                    <a:lstStyle/>
                    <a:p>
                      <a:r>
                        <a:rPr lang="de-DE" dirty="0" err="1"/>
                        <a:t>construct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range</a:t>
                      </a:r>
                      <a:r>
                        <a:rPr lang="de-DE" dirty="0"/>
                        <a:t>: 1 – 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r>
                        <a:rPr lang="de-DE" dirty="0"/>
                        <a:t>. of </a:t>
                      </a:r>
                      <a:r>
                        <a:rPr lang="de-DE" dirty="0" err="1"/>
                        <a:t>items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α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time </a:t>
                      </a:r>
                      <a:r>
                        <a:rPr lang="de-DE" dirty="0" err="1"/>
                        <a:t>points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sample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analysis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635495"/>
                  </a:ext>
                </a:extLst>
              </a:tr>
              <a:tr h="641012">
                <a:tc>
                  <a:txBody>
                    <a:bodyPr/>
                    <a:lstStyle/>
                    <a:p>
                      <a:r>
                        <a:rPr lang="de-DE" b="1" dirty="0"/>
                        <a:t>Acceptability</a:t>
                      </a:r>
                      <a:br>
                        <a:rPr lang="de-DE" dirty="0"/>
                      </a:br>
                      <a:r>
                        <a:rPr lang="de-DE" sz="1400" dirty="0">
                          <a:solidFill>
                            <a:srgbClr val="797979"/>
                          </a:solidFill>
                        </a:rPr>
                        <a:t>(Meudt et al., 2020)</a:t>
                      </a:r>
                      <a:endParaRPr lang="de-DE" dirty="0">
                        <a:solidFill>
                          <a:srgbClr val="7979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.86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T1-T6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like the approach of the “FÖDIMA concept.”</a:t>
                      </a:r>
                      <a:endParaRPr lang="de-DE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b="1" dirty="0" err="1"/>
                        <a:t>hierarchical</a:t>
                      </a:r>
                      <a:r>
                        <a:rPr lang="de-DE" b="1" dirty="0"/>
                        <a:t> linear </a:t>
                      </a:r>
                      <a:r>
                        <a:rPr lang="de-DE" b="1" dirty="0" err="1"/>
                        <a:t>models</a:t>
                      </a:r>
                      <a:r>
                        <a:rPr lang="de-DE" b="1" dirty="0"/>
                        <a:t> for </a:t>
                      </a:r>
                      <a:r>
                        <a:rPr lang="de-DE" b="1" dirty="0" err="1"/>
                        <a:t>repeated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measurment</a:t>
                      </a:r>
                      <a:r>
                        <a:rPr lang="de-DE" b="1" dirty="0"/>
                        <a:t> </a:t>
                      </a:r>
                      <a:r>
                        <a:rPr lang="de-DE" dirty="0"/>
                        <a:t>(</a:t>
                      </a:r>
                      <a:r>
                        <a:rPr lang="de-DE" dirty="0" err="1"/>
                        <a:t>measurement</a:t>
                      </a:r>
                      <a:r>
                        <a:rPr lang="de-DE" dirty="0"/>
                        <a:t> time </a:t>
                      </a:r>
                      <a:r>
                        <a:rPr lang="de-DE" dirty="0" err="1"/>
                        <a:t>points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nested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persons</a:t>
                      </a:r>
                      <a:r>
                        <a:rPr lang="de-DE" dirty="0"/>
                        <a:t>)</a:t>
                      </a:r>
                      <a:br>
                        <a:rPr lang="de-DE" dirty="0"/>
                      </a:b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effects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cross</a:t>
                      </a:r>
                      <a:r>
                        <a:rPr lang="de-DE" dirty="0"/>
                        <a:t>-level </a:t>
                      </a:r>
                      <a:r>
                        <a:rPr lang="de-DE" dirty="0" err="1"/>
                        <a:t>interactions</a:t>
                      </a: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treatment</a:t>
                      </a:r>
                      <a:r>
                        <a:rPr lang="de-DE" dirty="0"/>
                        <a:t> variable was </a:t>
                      </a:r>
                      <a:r>
                        <a:rPr lang="de-DE" dirty="0" err="1"/>
                        <a:t>dummy-coded</a:t>
                      </a:r>
                      <a:r>
                        <a:rPr lang="de-DE" dirty="0"/>
                        <a:t> (0 = CE, 1 = 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598432"/>
                  </a:ext>
                </a:extLst>
              </a:tr>
              <a:tr h="641012">
                <a:tc>
                  <a:txBody>
                    <a:bodyPr/>
                    <a:lstStyle/>
                    <a:p>
                      <a:r>
                        <a:rPr lang="de-DE" b="1" dirty="0" err="1"/>
                        <a:t>Feasibility</a:t>
                      </a:r>
                      <a:br>
                        <a:rPr lang="de-DE" dirty="0"/>
                      </a:br>
                      <a:r>
                        <a:rPr lang="de-DE" sz="1400" dirty="0">
                          <a:solidFill>
                            <a:srgbClr val="797979"/>
                          </a:solidFill>
                        </a:rPr>
                        <a:t>(Meudt et al., 2020)</a:t>
                      </a:r>
                      <a:endParaRPr lang="de-DE" dirty="0">
                        <a:solidFill>
                          <a:srgbClr val="7979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.84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T1-T6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necessary preparations (copies, etc.) for implementing the </a:t>
                      </a:r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“FÖDIMA </a:t>
                      </a:r>
                      <a:r>
                        <a:rPr lang="de-DE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concept</a:t>
                      </a:r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de-DE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were</a:t>
                      </a:r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feasible</a:t>
                      </a:r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841364"/>
                  </a:ext>
                </a:extLst>
              </a:tr>
              <a:tr h="641012">
                <a:tc>
                  <a:txBody>
                    <a:bodyPr/>
                    <a:lstStyle/>
                    <a:p>
                      <a:r>
                        <a:rPr lang="de-DE" b="1" dirty="0"/>
                        <a:t>Fidelity</a:t>
                      </a:r>
                      <a:br>
                        <a:rPr lang="de-DE" dirty="0"/>
                      </a:br>
                      <a:r>
                        <a:rPr lang="de-DE" sz="1400" dirty="0">
                          <a:solidFill>
                            <a:srgbClr val="797979"/>
                          </a:solidFill>
                        </a:rPr>
                        <a:t>(own </a:t>
                      </a:r>
                      <a:r>
                        <a:rPr lang="de-DE" sz="1400" dirty="0" err="1">
                          <a:solidFill>
                            <a:srgbClr val="797979"/>
                          </a:solidFill>
                        </a:rPr>
                        <a:t>scale</a:t>
                      </a:r>
                      <a:r>
                        <a:rPr lang="de-DE" sz="1400" dirty="0">
                          <a:solidFill>
                            <a:srgbClr val="797979"/>
                          </a:solidFill>
                        </a:rPr>
                        <a:t>)</a:t>
                      </a:r>
                      <a:endParaRPr lang="de-DE" dirty="0">
                        <a:solidFill>
                          <a:srgbClr val="7979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.76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T2-T6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used the assessment results to provide differentiated support.</a:t>
                      </a:r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50154"/>
                  </a:ext>
                </a:extLst>
              </a:tr>
              <a:tr h="641012">
                <a:tc>
                  <a:txBody>
                    <a:bodyPr/>
                    <a:lstStyle/>
                    <a:p>
                      <a:r>
                        <a:rPr lang="de-DE" b="1" dirty="0" err="1"/>
                        <a:t>Sustainability</a:t>
                      </a:r>
                      <a:br>
                        <a:rPr lang="de-DE" b="1" dirty="0"/>
                      </a:br>
                      <a:r>
                        <a:rPr lang="de-DE" sz="1400" dirty="0">
                          <a:solidFill>
                            <a:srgbClr val="797979"/>
                          </a:solidFill>
                        </a:rPr>
                        <a:t>(</a:t>
                      </a:r>
                      <a:r>
                        <a:rPr lang="de-DE" sz="1400" dirty="0" err="1">
                          <a:solidFill>
                            <a:srgbClr val="797979"/>
                          </a:solidFill>
                        </a:rPr>
                        <a:t>adapted</a:t>
                      </a:r>
                      <a:r>
                        <a:rPr lang="de-DE" sz="1400" dirty="0">
                          <a:solidFill>
                            <a:srgbClr val="797979"/>
                          </a:solidFill>
                        </a:rPr>
                        <a:t> from Hebbecker &amp; Souvignier, 2018)</a:t>
                      </a:r>
                      <a:endParaRPr lang="de-DE" dirty="0">
                        <a:solidFill>
                          <a:srgbClr val="79797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will continue implementing the “FÖDIMA concept” in the </a:t>
                      </a:r>
                      <a:r>
                        <a:rPr lang="de-DE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school</a:t>
                      </a:r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Wilcoxon</a:t>
                      </a:r>
                      <a:r>
                        <a:rPr lang="de-DE" dirty="0"/>
                        <a:t> rank-</a:t>
                      </a:r>
                      <a:r>
                        <a:rPr lang="de-DE" dirty="0" err="1"/>
                        <a:t>sum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test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204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29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F3F647A-52F3-2CBD-64AC-834AEE9956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1740" y="1641590"/>
            <a:ext cx="9346012" cy="445628"/>
          </a:xfrm>
        </p:spPr>
        <p:txBody>
          <a:bodyPr/>
          <a:lstStyle/>
          <a:p>
            <a:r>
              <a:rPr lang="de-DE" sz="2000" dirty="0"/>
              <a:t>3. </a:t>
            </a:r>
            <a:r>
              <a:rPr lang="de-DE" sz="2000" dirty="0" err="1"/>
              <a:t>Results</a:t>
            </a:r>
            <a:endParaRPr lang="de-DE" sz="2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BF60CF-F3C3-59AB-32BA-A1F917FF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52B7C-18A9-864D-BBCB-54A9F41B55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ECECEC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ECECE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2AEE34-A9BC-84A0-8E2D-B6788DCC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806093"/>
            <a:ext cx="3378950" cy="2101306"/>
          </a:xfrm>
          <a:prstGeom prst="rect">
            <a:avLst/>
          </a:prstGeom>
        </p:spPr>
      </p:pic>
      <p:sp>
        <p:nvSpPr>
          <p:cNvPr id="4" name="Datumsplatzhalter 18">
            <a:extLst>
              <a:ext uri="{FF2B5EF4-FFF2-40B4-BE49-F238E27FC236}">
                <a16:creationId xmlns:a16="http://schemas.microsoft.com/office/drawing/2014/main" id="{C234B8CD-B7C5-8495-121C-354C50CC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232692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CAD288-5CE8-ABF4-2511-BEEE7C67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FF3B7D7-C693-A435-744A-19A9E8A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Datumsplatzhalter 18">
            <a:extLst>
              <a:ext uri="{FF2B5EF4-FFF2-40B4-BE49-F238E27FC236}">
                <a16:creationId xmlns:a16="http://schemas.microsoft.com/office/drawing/2014/main" id="{B95758DE-832E-375E-C971-C32A01CE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August 2025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9835F031-9AD5-5339-D83B-4D76AAB0F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274703"/>
              </p:ext>
            </p:extLst>
          </p:nvPr>
        </p:nvGraphicFramePr>
        <p:xfrm>
          <a:off x="85694" y="1115993"/>
          <a:ext cx="3909817" cy="2086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E4ADF69B-0493-C3FA-A795-736B9D96F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4533912"/>
              </p:ext>
            </p:extLst>
          </p:nvPr>
        </p:nvGraphicFramePr>
        <p:xfrm>
          <a:off x="4179946" y="1114972"/>
          <a:ext cx="3909600" cy="20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A92986BF-7F80-CDFE-501D-E89DC3D314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2490392"/>
              </p:ext>
            </p:extLst>
          </p:nvPr>
        </p:nvGraphicFramePr>
        <p:xfrm>
          <a:off x="8246441" y="1114972"/>
          <a:ext cx="3909600" cy="20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9923C8AB-8AA6-3CD0-A361-56137527FD4E}"/>
              </a:ext>
            </a:extLst>
          </p:cNvPr>
          <p:cNvSpPr txBox="1"/>
          <p:nvPr/>
        </p:nvSpPr>
        <p:spPr>
          <a:xfrm>
            <a:off x="85694" y="3853290"/>
            <a:ext cx="10722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</a:t>
            </a:r>
            <a:r>
              <a:rPr lang="de-DE" baseline="-25000" dirty="0"/>
              <a:t>1</a:t>
            </a:r>
            <a:r>
              <a:rPr lang="de-DE" dirty="0"/>
              <a:t>: initial </a:t>
            </a:r>
            <a:r>
              <a:rPr lang="de-DE" b="1" dirty="0" err="1"/>
              <a:t>advantage</a:t>
            </a:r>
            <a:r>
              <a:rPr lang="de-DE" b="1" dirty="0"/>
              <a:t> for the </a:t>
            </a:r>
            <a:r>
              <a:rPr lang="de-DE" b="1" dirty="0" err="1"/>
              <a:t>more</a:t>
            </a:r>
            <a:r>
              <a:rPr lang="de-DE" b="1" dirty="0"/>
              <a:t> </a:t>
            </a:r>
            <a:r>
              <a:rPr lang="de-DE" b="1" dirty="0" err="1"/>
              <a:t>structured</a:t>
            </a:r>
            <a:r>
              <a:rPr lang="de-DE" b="1" dirty="0"/>
              <a:t> CE </a:t>
            </a:r>
            <a:r>
              <a:rPr lang="de-DE" b="1" dirty="0" err="1"/>
              <a:t>approach</a:t>
            </a:r>
            <a:r>
              <a:rPr lang="de-DE" b="1" dirty="0"/>
              <a:t> </a:t>
            </a:r>
            <a:r>
              <a:rPr lang="de-DE" dirty="0"/>
              <a:t>for all </a:t>
            </a:r>
            <a:r>
              <a:rPr lang="de-DE" dirty="0" err="1"/>
              <a:t>outcome</a:t>
            </a:r>
            <a:r>
              <a:rPr lang="de-DE" dirty="0"/>
              <a:t> variables (-.43 &lt; </a:t>
            </a:r>
            <a:r>
              <a:rPr lang="de-DE" i="1" dirty="0"/>
              <a:t>g</a:t>
            </a:r>
            <a:r>
              <a:rPr lang="de-DE" dirty="0"/>
              <a:t> &lt; -1.06)</a:t>
            </a:r>
          </a:p>
          <a:p>
            <a:endParaRPr lang="de-DE" dirty="0"/>
          </a:p>
          <a:p>
            <a:r>
              <a:rPr lang="de-DE" dirty="0"/>
              <a:t>H</a:t>
            </a:r>
            <a:r>
              <a:rPr lang="de-DE" baseline="-25000" dirty="0"/>
              <a:t>2</a:t>
            </a:r>
            <a:r>
              <a:rPr lang="de-DE" dirty="0"/>
              <a:t>: </a:t>
            </a:r>
            <a:r>
              <a:rPr lang="de-DE" b="1" dirty="0" err="1"/>
              <a:t>decreasing</a:t>
            </a:r>
            <a:r>
              <a:rPr lang="de-DE" b="1" dirty="0"/>
              <a:t> </a:t>
            </a:r>
            <a:r>
              <a:rPr lang="de-DE" b="1" dirty="0" err="1"/>
              <a:t>differences</a:t>
            </a:r>
            <a:r>
              <a:rPr lang="de-DE" b="1" dirty="0"/>
              <a:t> </a:t>
            </a:r>
            <a:r>
              <a:rPr lang="de-DE" dirty="0"/>
              <a:t>for </a:t>
            </a:r>
            <a:r>
              <a:rPr lang="de-DE" b="1" dirty="0" err="1"/>
              <a:t>feasibility</a:t>
            </a:r>
            <a:r>
              <a:rPr lang="de-DE" dirty="0"/>
              <a:t> (-.04 &lt; </a:t>
            </a:r>
            <a:r>
              <a:rPr lang="de-DE" i="1" dirty="0"/>
              <a:t>g</a:t>
            </a:r>
            <a:r>
              <a:rPr lang="de-DE" dirty="0"/>
              <a:t> &lt; -.63), </a:t>
            </a:r>
            <a:br>
              <a:rPr lang="de-DE" dirty="0"/>
            </a:br>
            <a:r>
              <a:rPr lang="de-DE" dirty="0"/>
              <a:t>      but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b="1" dirty="0" err="1"/>
              <a:t>constant</a:t>
            </a:r>
            <a:r>
              <a:rPr lang="de-DE" b="1" dirty="0"/>
              <a:t> </a:t>
            </a:r>
            <a:r>
              <a:rPr lang="de-DE" b="1" dirty="0" err="1"/>
              <a:t>differences</a:t>
            </a:r>
            <a:r>
              <a:rPr lang="de-DE" b="1" dirty="0"/>
              <a:t> </a:t>
            </a:r>
            <a:r>
              <a:rPr lang="de-DE" dirty="0"/>
              <a:t>for </a:t>
            </a:r>
            <a:r>
              <a:rPr lang="de-DE" b="1" dirty="0" err="1"/>
              <a:t>acceptability</a:t>
            </a:r>
            <a:r>
              <a:rPr lang="de-DE" dirty="0"/>
              <a:t> (-.58 &lt; </a:t>
            </a:r>
            <a:r>
              <a:rPr lang="de-DE" i="1" dirty="0"/>
              <a:t>g</a:t>
            </a:r>
            <a:r>
              <a:rPr lang="de-DE" dirty="0"/>
              <a:t> &lt; -1.01) and </a:t>
            </a:r>
            <a:r>
              <a:rPr lang="de-DE" b="1" dirty="0" err="1"/>
              <a:t>fidelity</a:t>
            </a:r>
            <a:r>
              <a:rPr lang="de-DE" dirty="0"/>
              <a:t> (-.38 &lt; </a:t>
            </a:r>
            <a:r>
              <a:rPr lang="de-DE" i="1" dirty="0"/>
              <a:t>g</a:t>
            </a:r>
            <a:r>
              <a:rPr lang="de-DE" dirty="0"/>
              <a:t> &lt; -.59)</a:t>
            </a:r>
          </a:p>
          <a:p>
            <a:endParaRPr lang="de-DE" dirty="0"/>
          </a:p>
        </p:txBody>
      </p:sp>
      <p:sp>
        <p:nvSpPr>
          <p:cNvPr id="19" name="Abgerundetes Rechteck 10">
            <a:extLst>
              <a:ext uri="{FF2B5EF4-FFF2-40B4-BE49-F238E27FC236}">
                <a16:creationId xmlns:a16="http://schemas.microsoft.com/office/drawing/2014/main" id="{48AC371A-CBE4-F164-B3B7-57AB662CF9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694" y="3295956"/>
            <a:ext cx="11904248" cy="35572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Moderate to high levels of affirmative beliefs and professional behavior </a:t>
            </a:r>
            <a:r>
              <a:rPr lang="en-US" b="1" dirty="0">
                <a:solidFill>
                  <a:schemeClr val="tx1"/>
                </a:solidFill>
              </a:rPr>
              <a:t>(scale: 1 – 6)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27573CC-22A6-A520-91A3-958C50278A8F}"/>
              </a:ext>
            </a:extLst>
          </p:cNvPr>
          <p:cNvSpPr txBox="1"/>
          <p:nvPr/>
        </p:nvSpPr>
        <p:spPr>
          <a:xfrm>
            <a:off x="85694" y="5508363"/>
            <a:ext cx="1106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dirty="0"/>
              <a:t>H</a:t>
            </a:r>
            <a:r>
              <a:rPr lang="de-DE" baseline="-25000" dirty="0"/>
              <a:t>3</a:t>
            </a:r>
            <a:r>
              <a:rPr lang="de-DE" dirty="0"/>
              <a:t>: </a:t>
            </a:r>
            <a:r>
              <a:rPr lang="de-DE" b="1" dirty="0" err="1"/>
              <a:t>higher</a:t>
            </a:r>
            <a:r>
              <a:rPr lang="de-DE" b="1" dirty="0"/>
              <a:t> </a:t>
            </a:r>
            <a:r>
              <a:rPr lang="de-DE" b="1" dirty="0" err="1"/>
              <a:t>mean</a:t>
            </a:r>
            <a:r>
              <a:rPr lang="de-DE" b="1" dirty="0"/>
              <a:t> </a:t>
            </a:r>
            <a:r>
              <a:rPr lang="de-DE" b="1" dirty="0" err="1"/>
              <a:t>values</a:t>
            </a:r>
            <a:r>
              <a:rPr lang="de-DE" b="1" dirty="0"/>
              <a:t> </a:t>
            </a:r>
            <a:r>
              <a:rPr lang="de-DE" dirty="0"/>
              <a:t>for CE (</a:t>
            </a:r>
            <a:r>
              <a:rPr lang="de-DE" i="1" dirty="0"/>
              <a:t>M</a:t>
            </a:r>
            <a:r>
              <a:rPr lang="de-DE" dirty="0"/>
              <a:t> = 5.0)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PI (</a:t>
            </a:r>
            <a:r>
              <a:rPr lang="de-DE" i="1" dirty="0"/>
              <a:t>M</a:t>
            </a:r>
            <a:r>
              <a:rPr lang="de-DE" dirty="0"/>
              <a:t> = 4.7),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was </a:t>
            </a:r>
            <a:r>
              <a:rPr lang="de-DE" b="1" dirty="0"/>
              <a:t>not </a:t>
            </a:r>
            <a:r>
              <a:rPr lang="de-DE" b="1" dirty="0" err="1"/>
              <a:t>significant</a:t>
            </a:r>
            <a:br>
              <a:rPr lang="de-DE" b="1" dirty="0"/>
            </a:br>
            <a:r>
              <a:rPr lang="de-DE" dirty="0"/>
              <a:t>      (</a:t>
            </a:r>
            <a:r>
              <a:rPr lang="en-US" sz="1800" i="1" dirty="0">
                <a:effectLst/>
                <a:ea typeface="Calibri" panose="020F0502020204030204" pitchFamily="34" charset="0"/>
              </a:rPr>
              <a:t>z</a:t>
            </a:r>
            <a:r>
              <a:rPr lang="en-US" sz="1800" dirty="0">
                <a:effectLst/>
                <a:ea typeface="Calibri" panose="020F0502020204030204" pitchFamily="34" charset="0"/>
              </a:rPr>
              <a:t> = 1.69, </a:t>
            </a:r>
            <a:r>
              <a:rPr lang="en-US" sz="1800" i="1" dirty="0">
                <a:effectLst/>
                <a:ea typeface="Calibri" panose="020F0502020204030204" pitchFamily="34" charset="0"/>
              </a:rPr>
              <a:t>p</a:t>
            </a:r>
            <a:r>
              <a:rPr lang="en-US" sz="1800" dirty="0">
                <a:effectLst/>
                <a:ea typeface="Calibri" panose="020F0502020204030204" pitchFamily="34" charset="0"/>
              </a:rPr>
              <a:t> = .091, </a:t>
            </a:r>
            <a:r>
              <a:rPr lang="en-US" sz="1800" i="1" dirty="0">
                <a:effectLst/>
                <a:ea typeface="Calibri" panose="020F0502020204030204" pitchFamily="34" charset="0"/>
              </a:rPr>
              <a:t>r</a:t>
            </a:r>
            <a:r>
              <a:rPr lang="en-US" sz="1800" dirty="0">
                <a:effectLst/>
                <a:ea typeface="Calibri" panose="020F0502020204030204" pitchFamily="34" charset="0"/>
              </a:rPr>
              <a:t> = .16)</a:t>
            </a:r>
            <a:endParaRPr lang="de-DE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A5F055F-9A24-39DE-7A36-BC6EC8244612}"/>
              </a:ext>
            </a:extLst>
          </p:cNvPr>
          <p:cNvCxnSpPr/>
          <p:nvPr/>
        </p:nvCxnSpPr>
        <p:spPr>
          <a:xfrm>
            <a:off x="9708941" y="462991"/>
            <a:ext cx="487680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4546A4A-2B94-6AE7-46DF-AE5070FB70F6}"/>
              </a:ext>
            </a:extLst>
          </p:cNvPr>
          <p:cNvCxnSpPr/>
          <p:nvPr/>
        </p:nvCxnSpPr>
        <p:spPr>
          <a:xfrm>
            <a:off x="10967778" y="463340"/>
            <a:ext cx="487680" cy="0"/>
          </a:xfrm>
          <a:prstGeom prst="line">
            <a:avLst/>
          </a:prstGeom>
          <a:ln w="28575">
            <a:solidFill>
              <a:srgbClr val="327C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BF5911D-DCB6-F860-799E-33F413E7CCCF}"/>
              </a:ext>
            </a:extLst>
          </p:cNvPr>
          <p:cNvSpPr txBox="1"/>
          <p:nvPr/>
        </p:nvSpPr>
        <p:spPr>
          <a:xfrm>
            <a:off x="10265454" y="276465"/>
            <a:ext cx="7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PI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B43528A-2FB2-0855-7B68-9D7E525F6628}"/>
              </a:ext>
            </a:extLst>
          </p:cNvPr>
          <p:cNvSpPr txBox="1"/>
          <p:nvPr/>
        </p:nvSpPr>
        <p:spPr>
          <a:xfrm>
            <a:off x="11548679" y="269256"/>
            <a:ext cx="7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CE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72E903E-2CE0-5579-4A61-EE746DF85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89778" l="8000" r="91111">
                        <a14:foregroundMark x1="29778" y1="48000" x2="29778" y2="48000"/>
                        <a14:foregroundMark x1="76000" y1="24000" x2="88444" y2="18667"/>
                        <a14:foregroundMark x1="75556" y1="22667" x2="81778" y2="27111"/>
                        <a14:foregroundMark x1="84444" y1="45333" x2="86222" y2="32889"/>
                        <a14:foregroundMark x1="46222" y1="8000" x2="46222" y2="8000"/>
                        <a14:foregroundMark x1="8000" y1="45778" x2="8000" y2="45778"/>
                        <a14:foregroundMark x1="51556" y1="90222" x2="51556" y2="90222"/>
                        <a14:foregroundMark x1="66667" y1="86667" x2="66667" y2="86667"/>
                        <a14:foregroundMark x1="74222" y1="80000" x2="74222" y2="80000"/>
                        <a14:foregroundMark x1="73333" y1="81778" x2="73333" y2="81778"/>
                        <a14:foregroundMark x1="75111" y1="80444" x2="75111" y2="80444"/>
                        <a14:foregroundMark x1="78667" y1="76889" x2="78667" y2="76889"/>
                        <a14:foregroundMark x1="91111" y1="17778" x2="91111" y2="1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9105" y="3869503"/>
            <a:ext cx="294478" cy="29447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B8792FD-51C6-CA8A-8E52-B4C053947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89778" l="8000" r="91111">
                        <a14:foregroundMark x1="29778" y1="48000" x2="29778" y2="48000"/>
                        <a14:foregroundMark x1="76000" y1="24000" x2="88444" y2="18667"/>
                        <a14:foregroundMark x1="75556" y1="22667" x2="81778" y2="27111"/>
                        <a14:foregroundMark x1="84444" y1="45333" x2="86222" y2="32889"/>
                        <a14:foregroundMark x1="46222" y1="8000" x2="46222" y2="8000"/>
                        <a14:foregroundMark x1="8000" y1="45778" x2="8000" y2="45778"/>
                        <a14:foregroundMark x1="51556" y1="90222" x2="51556" y2="90222"/>
                        <a14:foregroundMark x1="66667" y1="86667" x2="66667" y2="86667"/>
                        <a14:foregroundMark x1="74222" y1="80000" x2="74222" y2="80000"/>
                        <a14:foregroundMark x1="73333" y1="81778" x2="73333" y2="81778"/>
                        <a14:foregroundMark x1="75111" y1="80444" x2="75111" y2="80444"/>
                        <a14:foregroundMark x1="78667" y1="76889" x2="78667" y2="76889"/>
                        <a14:foregroundMark x1="91111" y1="17778" x2="91111" y2="1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9105" y="4444715"/>
            <a:ext cx="294478" cy="29447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6DA0221-7982-6609-AEBC-D6FF16B5ED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89778" l="8000" r="91111">
                        <a14:foregroundMark x1="29778" y1="48000" x2="29778" y2="48000"/>
                        <a14:foregroundMark x1="76000" y1="24000" x2="88444" y2="18667"/>
                        <a14:foregroundMark x1="75556" y1="22667" x2="81778" y2="27111"/>
                        <a14:foregroundMark x1="84444" y1="45333" x2="86222" y2="32889"/>
                        <a14:foregroundMark x1="46222" y1="8000" x2="46222" y2="8000"/>
                        <a14:foregroundMark x1="8000" y1="45778" x2="8000" y2="45778"/>
                        <a14:foregroundMark x1="51556" y1="90222" x2="51556" y2="90222"/>
                        <a14:foregroundMark x1="66667" y1="86667" x2="66667" y2="86667"/>
                        <a14:foregroundMark x1="74222" y1="80000" x2="74222" y2="80000"/>
                        <a14:foregroundMark x1="73333" y1="81778" x2="73333" y2="81778"/>
                        <a14:foregroundMark x1="75111" y1="80444" x2="75111" y2="80444"/>
                        <a14:foregroundMark x1="78667" y1="76889" x2="78667" y2="76889"/>
                        <a14:foregroundMark x1="91111" y1="17778" x2="91111" y2="1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9105" y="5532647"/>
            <a:ext cx="294478" cy="29447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B563F02-2287-FC06-0457-4A07BA261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87" b="93305" l="1887" r="97642">
                        <a14:foregroundMark x1="11792" y1="28870" x2="11792" y2="28870"/>
                        <a14:foregroundMark x1="7075" y1="48117" x2="7075" y2="48117"/>
                        <a14:foregroundMark x1="2830" y1="51883" x2="2830" y2="51883"/>
                        <a14:foregroundMark x1="48113" y1="89540" x2="48113" y2="89540"/>
                        <a14:foregroundMark x1="93396" y1="59833" x2="93396" y2="59833"/>
                        <a14:foregroundMark x1="97642" y1="51046" x2="97642" y2="51046"/>
                        <a14:foregroundMark x1="52830" y1="92469" x2="52830" y2="92469"/>
                        <a14:foregroundMark x1="3302" y1="43515" x2="3302" y2="43515"/>
                        <a14:foregroundMark x1="54717" y1="51883" x2="54717" y2="51883"/>
                        <a14:foregroundMark x1="52358" y1="93305" x2="52358" y2="93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60563" y="4774276"/>
            <a:ext cx="294478" cy="33198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26A82409-4830-AD36-F908-93A2D092743A}"/>
              </a:ext>
            </a:extLst>
          </p:cNvPr>
          <p:cNvSpPr txBox="1"/>
          <p:nvPr/>
        </p:nvSpPr>
        <p:spPr>
          <a:xfrm>
            <a:off x="85694" y="5163315"/>
            <a:ext cx="173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sustainability</a:t>
            </a:r>
            <a:r>
              <a:rPr lang="de-DE" u="sng" dirty="0"/>
              <a:t>: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301440E-FAB2-5114-42AA-070D729D4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87" b="93305" l="1887" r="97642">
                        <a14:foregroundMark x1="11792" y1="28870" x2="11792" y2="28870"/>
                        <a14:foregroundMark x1="7075" y1="48117" x2="7075" y2="48117"/>
                        <a14:foregroundMark x1="2830" y1="51883" x2="2830" y2="51883"/>
                        <a14:foregroundMark x1="48113" y1="89540" x2="48113" y2="89540"/>
                        <a14:foregroundMark x1="93396" y1="59833" x2="93396" y2="59833"/>
                        <a14:foregroundMark x1="97642" y1="51046" x2="97642" y2="51046"/>
                        <a14:foregroundMark x1="52830" y1="92469" x2="52830" y2="92469"/>
                        <a14:foregroundMark x1="3302" y1="43515" x2="3302" y2="43515"/>
                        <a14:foregroundMark x1="54717" y1="51883" x2="54717" y2="51883"/>
                        <a14:foregroundMark x1="52358" y1="93305" x2="52358" y2="93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1345" y="4774276"/>
            <a:ext cx="294478" cy="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9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F3F647A-52F3-2CBD-64AC-834AEE9956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1740" y="1641590"/>
            <a:ext cx="9346012" cy="445628"/>
          </a:xfrm>
        </p:spPr>
        <p:txBody>
          <a:bodyPr/>
          <a:lstStyle/>
          <a:p>
            <a:r>
              <a:rPr lang="de-DE" sz="2000" dirty="0"/>
              <a:t>4. </a:t>
            </a:r>
            <a:r>
              <a:rPr lang="de-DE" sz="2000" dirty="0" err="1"/>
              <a:t>Discussion</a:t>
            </a:r>
            <a:endParaRPr lang="de-DE" sz="2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BF60CF-F3C3-59AB-32BA-A1F917FF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52B7C-18A9-864D-BBCB-54A9F41B55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ECECEC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ECECE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2AEE34-A9BC-84A0-8E2D-B6788DCC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806093"/>
            <a:ext cx="3378950" cy="2101306"/>
          </a:xfrm>
          <a:prstGeom prst="rect">
            <a:avLst/>
          </a:prstGeom>
        </p:spPr>
      </p:pic>
      <p:sp>
        <p:nvSpPr>
          <p:cNvPr id="4" name="Datumsplatzhalter 18">
            <a:extLst>
              <a:ext uri="{FF2B5EF4-FFF2-40B4-BE49-F238E27FC236}">
                <a16:creationId xmlns:a16="http://schemas.microsoft.com/office/drawing/2014/main" id="{0999667A-350C-03C5-DFF1-D017B25DC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5979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F541E0-5A0A-751F-7BB0-874923036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/>
              <a:t>August 2025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8A680A-6D84-EEC6-D468-D162947C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3261F7E-06D0-49AB-B5B8-2AAE0362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 and </a:t>
            </a:r>
            <a:r>
              <a:rPr lang="de-DE" dirty="0" err="1"/>
              <a:t>Implications</a:t>
            </a:r>
            <a:r>
              <a:rPr lang="de-DE" dirty="0"/>
              <a:t> I</a:t>
            </a:r>
          </a:p>
        </p:txBody>
      </p:sp>
      <p:sp>
        <p:nvSpPr>
          <p:cNvPr id="7" name="Abgerundetes Rechteck 10">
            <a:extLst>
              <a:ext uri="{FF2B5EF4-FFF2-40B4-BE49-F238E27FC236}">
                <a16:creationId xmlns:a16="http://schemas.microsoft.com/office/drawing/2014/main" id="{3B591182-4770-61B4-30AD-5D0DE1A3EA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1112" y="1445091"/>
            <a:ext cx="11768281" cy="35572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Successful implementation was facilitated to a greater extent by the more structured CE approach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B46287CD-0979-7159-CA8F-8824116435EE}"/>
              </a:ext>
            </a:extLst>
          </p:cNvPr>
          <p:cNvSpPr txBox="1">
            <a:spLocks/>
          </p:cNvSpPr>
          <p:nvPr/>
        </p:nvSpPr>
        <p:spPr>
          <a:xfrm>
            <a:off x="201112" y="2168186"/>
            <a:ext cx="11867267" cy="45915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When designing PD programs, </a:t>
            </a:r>
            <a:r>
              <a:rPr lang="en-US" b="1" dirty="0"/>
              <a:t>concrete suggestions for classroom activities </a:t>
            </a:r>
            <a:r>
              <a:rPr lang="en-US" dirty="0"/>
              <a:t>help teachers acquiring positive attitudes and translating the broad concept into teaching practice </a:t>
            </a:r>
            <a:r>
              <a:rPr lang="en-US" sz="1400" dirty="0">
                <a:solidFill>
                  <a:srgbClr val="797979"/>
                </a:solidFill>
              </a:rPr>
              <a:t>(e.g., Andersson &amp; Palm, 2018; Hondrich et al., 2016)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practical considerations: application in whole-class setting </a:t>
            </a:r>
            <a:r>
              <a:rPr lang="en-US" sz="1400" dirty="0">
                <a:solidFill>
                  <a:srgbClr val="797979"/>
                </a:solidFill>
              </a:rPr>
              <a:t>(State et al., 2017)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To foster initial implementation it is crucial to provide teachers with </a:t>
            </a:r>
            <a:r>
              <a:rPr lang="en-US" b="1" dirty="0"/>
              <a:t>clear guidelines </a:t>
            </a:r>
            <a:r>
              <a:rPr lang="en-US" dirty="0"/>
              <a:t>and an </a:t>
            </a:r>
            <a:r>
              <a:rPr lang="en-US" b="1" dirty="0"/>
              <a:t>explicit structure.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276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1874B-7E2F-336D-3E1E-A57EAEE5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2DB521-DF14-9C98-8534-34DFC1DB4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/>
              <a:t>August 2025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2A70BE-9A76-ADE9-35E6-AAE70D9C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507C069-F2DF-6A19-A549-D4A2E55AE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 and </a:t>
            </a:r>
            <a:r>
              <a:rPr lang="de-DE" dirty="0" err="1"/>
              <a:t>Implications</a:t>
            </a:r>
            <a:r>
              <a:rPr lang="de-DE" dirty="0"/>
              <a:t> II</a:t>
            </a:r>
          </a:p>
        </p:txBody>
      </p:sp>
      <p:sp>
        <p:nvSpPr>
          <p:cNvPr id="7" name="Abgerundetes Rechteck 10">
            <a:extLst>
              <a:ext uri="{FF2B5EF4-FFF2-40B4-BE49-F238E27FC236}">
                <a16:creationId xmlns:a16="http://schemas.microsoft.com/office/drawing/2014/main" id="{89DF912A-4805-D6B4-E2A3-9013B7CC1AB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1112" y="1445091"/>
            <a:ext cx="11768281" cy="35572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Only weak approximation of the ratings, slight decreases in self-reported beliefs and professional behavior</a:t>
            </a:r>
            <a:endParaRPr lang="de-DE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73A63F16-8B11-1686-4330-8D08A13F436B}"/>
              </a:ext>
            </a:extLst>
          </p:cNvPr>
          <p:cNvSpPr txBox="1">
            <a:spLocks/>
          </p:cNvSpPr>
          <p:nvPr/>
        </p:nvSpPr>
        <p:spPr>
          <a:xfrm>
            <a:off x="201112" y="2168186"/>
            <a:ext cx="11867267" cy="45915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For the flexibility of the PI approach to pay off, even </a:t>
            </a:r>
            <a:r>
              <a:rPr lang="en-US" b="1" dirty="0"/>
              <a:t>more implementation time </a:t>
            </a:r>
            <a:r>
              <a:rPr lang="en-US" dirty="0"/>
              <a:t>might be required.</a:t>
            </a:r>
            <a:endParaRPr lang="en-US" sz="1400" dirty="0">
              <a:solidFill>
                <a:srgbClr val="797979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ym typeface="Wingdings" panose="05000000000000000000" pitchFamily="2" charset="2"/>
              </a:rPr>
              <a:t>FA requires substantial changes in teaching activities and attitudes toward learning </a:t>
            </a:r>
            <a:r>
              <a:rPr lang="en-US" sz="1400" dirty="0">
                <a:solidFill>
                  <a:srgbClr val="797979"/>
                </a:solidFill>
              </a:rPr>
              <a:t>(Marshall &amp; Drummond, 2006)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ym typeface="Wingdings" panose="05000000000000000000" pitchFamily="2" charset="2"/>
              </a:rPr>
              <a:t>Implementing written task sets is easier than conducting PI-based conversations (that rely more strongly on teachers’ competencies) and thus might foster early positive experiences </a:t>
            </a:r>
            <a:r>
              <a:rPr lang="en-US" sz="1400" dirty="0">
                <a:solidFill>
                  <a:srgbClr val="797979"/>
                </a:solidFill>
                <a:sym typeface="Wingdings" panose="05000000000000000000" pitchFamily="2" charset="2"/>
              </a:rPr>
              <a:t>(Desimone &amp; Garet, 2015)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ym typeface="Wingdings" panose="05000000000000000000" pitchFamily="2" charset="2"/>
              </a:rPr>
              <a:t>indications of the </a:t>
            </a:r>
            <a:r>
              <a:rPr lang="en-US" i="1" dirty="0">
                <a:sym typeface="Wingdings" panose="05000000000000000000" pitchFamily="2" charset="2"/>
              </a:rPr>
              <a:t>beginning</a:t>
            </a:r>
            <a:r>
              <a:rPr lang="en-US" dirty="0">
                <a:sym typeface="Wingdings" panose="05000000000000000000" pitchFamily="2" charset="2"/>
              </a:rPr>
              <a:t> of catching-up effects?</a:t>
            </a: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Teachers might experience a </a:t>
            </a:r>
            <a:r>
              <a:rPr lang="en-US" b="1" dirty="0"/>
              <a:t>“theory-practice-gap” </a:t>
            </a:r>
            <a:r>
              <a:rPr lang="en-US" dirty="0"/>
              <a:t>when working with a comprehensive approach under real circumstances in school.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 Providing </a:t>
            </a:r>
            <a:r>
              <a:rPr lang="en-US" b="1" dirty="0">
                <a:sym typeface="Wingdings" panose="05000000000000000000" pitchFamily="2" charset="2"/>
              </a:rPr>
              <a:t>ongoing teacher support </a:t>
            </a:r>
            <a:r>
              <a:rPr lang="en-US" dirty="0">
                <a:sym typeface="Wingdings" panose="05000000000000000000" pitchFamily="2" charset="2"/>
              </a:rPr>
              <a:t>with integrated reflection processes might foster long-term use.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662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D55483-3862-E89C-7119-4785A4529B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69" y="1408421"/>
            <a:ext cx="11571353" cy="4591521"/>
          </a:xfrm>
        </p:spPr>
        <p:txBody>
          <a:bodyPr/>
          <a:lstStyle/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F18E7F-5675-F4E3-49AB-137F048F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BCF7B47-66D3-50E3-BBCD-C4EF8B1C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directions for future research</a:t>
            </a:r>
          </a:p>
        </p:txBody>
      </p:sp>
      <p:sp>
        <p:nvSpPr>
          <p:cNvPr id="3" name="Datumsplatzhalter 18">
            <a:extLst>
              <a:ext uri="{FF2B5EF4-FFF2-40B4-BE49-F238E27FC236}">
                <a16:creationId xmlns:a16="http://schemas.microsoft.com/office/drawing/2014/main" id="{EA4527C7-C006-C498-ADAA-CD548152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August 2025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4156B248-3727-3533-C053-DB33C17FF171}"/>
              </a:ext>
            </a:extLst>
          </p:cNvPr>
          <p:cNvSpPr txBox="1">
            <a:spLocks/>
          </p:cNvSpPr>
          <p:nvPr/>
        </p:nvSpPr>
        <p:spPr>
          <a:xfrm>
            <a:off x="201111" y="1408420"/>
            <a:ext cx="11867267" cy="2875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dirty="0"/>
              <a:t>teachers’ evaluations of the concept and the circumstances under which it is implemented are likely to interfere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integrating other context variables </a:t>
            </a:r>
            <a:r>
              <a:rPr lang="en-US" dirty="0">
                <a:sym typeface="Wingdings" panose="05000000000000000000" pitchFamily="2" charset="2"/>
              </a:rPr>
              <a:t>(e.g., collective self-efficacy, principal’s support) might be fruitful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dirty="0">
                <a:sym typeface="Wingdings" panose="05000000000000000000" pitchFamily="2" charset="2"/>
              </a:rPr>
              <a:t>focus on teachers’ overall assessment of two differently structured approaches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studying possible </a:t>
            </a:r>
            <a:r>
              <a:rPr lang="en-US" b="1" dirty="0">
                <a:sym typeface="Wingdings" panose="05000000000000000000" pitchFamily="2" charset="2"/>
              </a:rPr>
              <a:t>interaction effects between the approaches and teachers’ individual prerequisites </a:t>
            </a:r>
            <a:r>
              <a:rPr lang="en-US" dirty="0">
                <a:sym typeface="Wingdings" panose="05000000000000000000" pitchFamily="2" charset="2"/>
              </a:rPr>
              <a:t>(i.e., teaching experience, knowledge) could be valuable  “differentiated PD” </a:t>
            </a:r>
            <a:r>
              <a:rPr lang="en-US" sz="1400" dirty="0">
                <a:solidFill>
                  <a:srgbClr val="797979"/>
                </a:solidFill>
                <a:sym typeface="Wingdings" panose="05000000000000000000" pitchFamily="2" charset="2"/>
              </a:rPr>
              <a:t>(Desimone &amp; Garet, 2015)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ym typeface="Wingdings" panose="05000000000000000000" pitchFamily="2" charset="2"/>
              </a:rPr>
              <a:t>direct comparison between two approaches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studying benefits of a </a:t>
            </a:r>
            <a:r>
              <a:rPr lang="en-US" b="1" dirty="0">
                <a:sym typeface="Wingdings" panose="05000000000000000000" pitchFamily="2" charset="2"/>
              </a:rPr>
              <a:t>combination of highly structured and more flexible elements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/>
          </a:p>
        </p:txBody>
      </p:sp>
      <p:sp>
        <p:nvSpPr>
          <p:cNvPr id="7" name="Abgerundetes Rechteck 10">
            <a:extLst>
              <a:ext uri="{FF2B5EF4-FFF2-40B4-BE49-F238E27FC236}">
                <a16:creationId xmlns:a16="http://schemas.microsoft.com/office/drawing/2014/main" id="{2BACFF48-7704-62D8-AF64-B6445CEDE0A1}"/>
              </a:ext>
            </a:extLst>
          </p:cNvPr>
          <p:cNvSpPr txBox="1">
            <a:spLocks/>
          </p:cNvSpPr>
          <p:nvPr/>
        </p:nvSpPr>
        <p:spPr>
          <a:xfrm>
            <a:off x="201111" y="4739679"/>
            <a:ext cx="11768281" cy="906092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FA implementation as a </a:t>
            </a:r>
            <a:r>
              <a:rPr lang="en-US" b="1" dirty="0">
                <a:solidFill>
                  <a:schemeClr val="tx1"/>
                </a:solidFill>
              </a:rPr>
              <a:t>long, multi-stage process </a:t>
            </a:r>
            <a:r>
              <a:rPr lang="en-US" dirty="0">
                <a:solidFill>
                  <a:schemeClr val="tx1"/>
                </a:solidFill>
              </a:rPr>
              <a:t>in which teachers first need and explicit structure to initiate changes in classroom behavior and implementation then gradually becomes more flexible</a:t>
            </a:r>
            <a:endParaRPr lang="de-DE" dirty="0">
              <a:solidFill>
                <a:schemeClr val="tx1"/>
              </a:solidFill>
              <a:latin typeface="Arial" panose="020B0604020202020204"/>
            </a:endParaRPr>
          </a:p>
        </p:txBody>
      </p:sp>
      <p:pic>
        <p:nvPicPr>
          <p:cNvPr id="9" name="Grafik 8" descr="Fernglas mit einfarbiger Füllung">
            <a:extLst>
              <a:ext uri="{FF2B5EF4-FFF2-40B4-BE49-F238E27FC236}">
                <a16:creationId xmlns:a16="http://schemas.microsoft.com/office/drawing/2014/main" id="{C79DC6AD-1C05-BFDA-FD65-FABF8D162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5012" y="838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F3F647A-52F3-2CBD-64AC-834AEE9956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1740" y="1641590"/>
            <a:ext cx="9346012" cy="445628"/>
          </a:xfrm>
        </p:spPr>
        <p:txBody>
          <a:bodyPr/>
          <a:lstStyle/>
          <a:p>
            <a:r>
              <a:rPr lang="de-DE" sz="2000" dirty="0"/>
              <a:t>1. </a:t>
            </a:r>
            <a:r>
              <a:rPr lang="de-DE" sz="2000" dirty="0" err="1"/>
              <a:t>Introduction</a:t>
            </a:r>
            <a:endParaRPr lang="de-DE" sz="2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BF60CF-F3C3-59AB-32BA-A1F917FF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52B7C-18A9-864D-BBCB-54A9F41B55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ECECEC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ECECE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2AEE34-A9BC-84A0-8E2D-B6788DCC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806093"/>
            <a:ext cx="3378950" cy="2101306"/>
          </a:xfrm>
          <a:prstGeom prst="rect">
            <a:avLst/>
          </a:prstGeom>
        </p:spPr>
      </p:pic>
      <p:sp>
        <p:nvSpPr>
          <p:cNvPr id="4" name="Datumsplatzhalter 18">
            <a:extLst>
              <a:ext uri="{FF2B5EF4-FFF2-40B4-BE49-F238E27FC236}">
                <a16:creationId xmlns:a16="http://schemas.microsoft.com/office/drawing/2014/main" id="{A5249D1E-83C7-0250-45E1-1DC54030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2599143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416AB7F-9C83-4ED0-D0DB-61CFEEF890CC}"/>
              </a:ext>
            </a:extLst>
          </p:cNvPr>
          <p:cNvSpPr txBox="1"/>
          <p:nvPr/>
        </p:nvSpPr>
        <p:spPr>
          <a:xfrm>
            <a:off x="9773265" y="5103928"/>
            <a:ext cx="24187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AEB0B0"/>
                </a:solidFill>
              </a:rPr>
              <a:t>© </a:t>
            </a:r>
            <a:r>
              <a:rPr lang="en-US" sz="1050" dirty="0">
                <a:solidFill>
                  <a:srgbClr val="AEB0B0"/>
                </a:solidFill>
              </a:rPr>
              <a:t>illustrations</a:t>
            </a:r>
            <a:r>
              <a:rPr lang="de-DE" sz="1050" dirty="0">
                <a:solidFill>
                  <a:srgbClr val="AEB0B0"/>
                </a:solidFill>
              </a:rPr>
              <a:t> </a:t>
            </a:r>
            <a:r>
              <a:rPr lang="de-DE" sz="1050" dirty="0" err="1">
                <a:solidFill>
                  <a:srgbClr val="AEB0B0"/>
                </a:solidFill>
              </a:rPr>
              <a:t>by</a:t>
            </a:r>
            <a:r>
              <a:rPr lang="de-DE" sz="1050" dirty="0">
                <a:solidFill>
                  <a:srgbClr val="AEB0B0"/>
                </a:solidFill>
              </a:rPr>
              <a:t> Karoline </a:t>
            </a:r>
            <a:r>
              <a:rPr lang="de-DE" sz="1050" dirty="0" err="1">
                <a:solidFill>
                  <a:srgbClr val="AEB0B0"/>
                </a:solidFill>
              </a:rPr>
              <a:t>Mosen</a:t>
            </a:r>
            <a:endParaRPr lang="de-DE" sz="1050" dirty="0">
              <a:solidFill>
                <a:srgbClr val="AEB0B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A18991E-CCD0-8B34-B101-3E173B48B38C}"/>
              </a:ext>
            </a:extLst>
          </p:cNvPr>
          <p:cNvSpPr txBox="1"/>
          <p:nvPr/>
        </p:nvSpPr>
        <p:spPr>
          <a:xfrm>
            <a:off x="362654" y="4988512"/>
            <a:ext cx="19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publication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86D709-65FE-815C-E762-A595314D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2" y="4207394"/>
            <a:ext cx="776680" cy="7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0">
            <a:extLst>
              <a:ext uri="{FF2B5EF4-FFF2-40B4-BE49-F238E27FC236}">
                <a16:creationId xmlns:a16="http://schemas.microsoft.com/office/drawing/2014/main" id="{91DC3A8D-D93F-534D-FD7C-AB0250DF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F2C22C0-5A1A-B758-0C18-9B904F4C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E6653A-87ED-CDA6-95FC-7E67A1640FD8}"/>
              </a:ext>
            </a:extLst>
          </p:cNvPr>
          <p:cNvSpPr txBox="1"/>
          <p:nvPr/>
        </p:nvSpPr>
        <p:spPr>
          <a:xfrm>
            <a:off x="381000" y="1198606"/>
            <a:ext cx="1097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Aust, L., Linker, J.-C., Eichholz, L., Schiffer, J., Nührenbörger, M., Selter, C., &amp; Souvignier, E. (2025). How much formalization of assessment methods is useful when implementing formative assessment in second grade mathematics classrooms? Contemporary Educational Psychology, 81, 102376. https://doi.org/10.1016/j.cedpsych.2025.102376</a:t>
            </a:r>
          </a:p>
          <a:p>
            <a:pPr marL="450215" indent="-450215" algn="just">
              <a:spcAft>
                <a:spcPts val="800"/>
              </a:spcAft>
              <a:buNone/>
            </a:pP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Aust, L., Schütze, B., Hochweber, J., &amp; Souvignier, E. (2024). 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Effects of formative assessment on intrinsic motivation in primary school mathematics instruction.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European Journal of Psychology of Education, 39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(3), 2177-2200.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https://doi.org/10.1007/s10212-023-00768-4</a:t>
            </a:r>
            <a:endParaRPr lang="de-DE" sz="14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0215" indent="-450215" algn="just">
              <a:spcAft>
                <a:spcPts val="800"/>
              </a:spcAft>
              <a:buNone/>
            </a:pP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Black, P., &amp; Wiliam, D. (1998). Assessment and classroom learning.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Assessment in Education: Principles, Policy &amp; Practice, 5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(1), 7-74. https://doi.org/10.1080/0969595980 	050102</a:t>
            </a:r>
            <a:endParaRPr lang="de-DE" sz="14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0215" indent="-450215" algn="just">
              <a:spcAft>
                <a:spcPts val="800"/>
              </a:spcAft>
              <a:buNone/>
            </a:pP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Black, P., &amp; Wiliam, D. (2009). Developing the theory of formative assessment.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Educational Assessment, Evaluation and Accountability, 21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(1), 5-31. https://doi.org/10.1007/s11092-008-9068-5</a:t>
            </a:r>
            <a:endParaRPr lang="de-DE" sz="14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Desimone, L. M., &amp; Garet, M. S. (2017). Best Practices in Teachers’ Professional Development in the United States.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Psychology, Society, &amp; Education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7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(3), 252. https://doi.org/10.25115/psye.v7i3.515</a:t>
            </a:r>
            <a:endParaRPr lang="de-DE" sz="14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tabLst>
                <a:tab pos="457200" algn="l"/>
              </a:tabLst>
            </a:pP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Goertzen, L., Schils, T., &amp; </a:t>
            </a:r>
            <a:r>
              <a:rPr lang="en-US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Heeneman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S. (2023). Co-designing formative assessment practices: 	A collaboration between elementary school teachers and researchers to conceptualize 	and implement formative assessment as a unified practice.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Teaching and Teacher 	Education, 134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104306. https://doi.org/10.1016/j.tate.2023.104306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Andersson, C., &amp; Palm, T. (2018). Reasons for teachers’ successful development of a formative assessment practice through professional development – a motivation perspective. </a:t>
            </a:r>
            <a:r>
              <a:rPr lang="en-US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Assessment in Education: Principles, Policy &amp; Practice, 25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(6), 576–597. https://doi.org/10.1080/0969594X.2018.1430685</a:t>
            </a:r>
            <a:endParaRPr lang="de-DE" sz="14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None/>
              <a:tabLst>
                <a:tab pos="457200" algn="l"/>
              </a:tabLst>
            </a:pPr>
            <a:endParaRPr lang="de-DE" sz="14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322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40761-9D5E-693C-D8AA-6262B098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0">
            <a:extLst>
              <a:ext uri="{FF2B5EF4-FFF2-40B4-BE49-F238E27FC236}">
                <a16:creationId xmlns:a16="http://schemas.microsoft.com/office/drawing/2014/main" id="{BFCFFD61-6BB3-C01E-2AFD-A86F42ED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6B68AD0C-205C-4CEE-0994-A18145CA1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AD1E55-6294-A542-5E13-A9E39E995FE4}"/>
              </a:ext>
            </a:extLst>
          </p:cNvPr>
          <p:cNvSpPr txBox="1"/>
          <p:nvPr/>
        </p:nvSpPr>
        <p:spPr>
          <a:xfrm>
            <a:off x="381000" y="1198606"/>
            <a:ext cx="10972800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800"/>
              </a:spcAft>
              <a:tabLst>
                <a:tab pos="457200" algn="l"/>
              </a:tabLst>
            </a:pPr>
            <a:r>
              <a:rPr lang="en-US" sz="1400" dirty="0">
                <a:ea typeface="Aptos" panose="020B0004020202020204" pitchFamily="34" charset="0"/>
                <a:cs typeface="Times New Roman" panose="02020603050405020304" pitchFamily="18" charset="0"/>
              </a:rPr>
              <a:t>Hebbecker, K., Meudt, S.‑I., Schütze, B., &amp; Souvignier, E. (2022). 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Der Transfer von formativem Assessment in den Leseunterricht der Grundschule – die vermittelnde Rolle von Akzeptanz, Machbarkeit und Kooperation [Transfer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 formative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assessment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primary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school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reading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lessons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 –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mediating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role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acceptability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feasibility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de-DE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cooperation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]. </a:t>
            </a:r>
            <a:r>
              <a:rPr lang="de-DE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Zeitschrift für Pädagogische Psychologie, 36</a:t>
            </a:r>
            <a:r>
              <a:rPr lang="de-DE" sz="1400" dirty="0">
                <a:ea typeface="Aptos" panose="020B0004020202020204" pitchFamily="34" charset="0"/>
                <a:cs typeface="Times New Roman" panose="02020603050405020304" pitchFamily="18" charset="0"/>
              </a:rPr>
              <a:t>(4), 248–262. https://doi.org/10.1024/1010-0652/a000279</a:t>
            </a:r>
          </a:p>
          <a:p>
            <a:pPr marL="457200" indent="-457200" algn="just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Hebbecker, K., &amp; Souvignier, E. (2018). Formatives Assessment </a:t>
            </a:r>
            <a:r>
              <a:rPr lang="en-US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Leseunterricht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der 	</a:t>
            </a:r>
            <a:r>
              <a:rPr lang="en-US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Grundschule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– Implementation und </a:t>
            </a:r>
            <a:r>
              <a:rPr lang="en-US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Wirksamkeit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eines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modularen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materialgestützten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	</a:t>
            </a:r>
            <a:r>
              <a:rPr lang="en-US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Konzepts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[Formative Assessment in third-grade reading instruction – Implementation 	and effectiveness of a modular concept including prepared teaching-material]. 	</a:t>
            </a:r>
            <a:r>
              <a:rPr lang="de-DE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Zeitschrift </a:t>
            </a:r>
            <a:r>
              <a:rPr lang="de-DE" sz="1400" i="1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für</a:t>
            </a:r>
            <a:r>
              <a:rPr lang="de-DE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Erziehungswissenschaft, 21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735-765. https://doi.org//10.1007/s11618-018-0834-y</a:t>
            </a:r>
          </a:p>
          <a:p>
            <a:pPr marL="457200" indent="-457200" algn="just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de-DE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Heitink, M. C., van der Kleij, F. M., Veldkamp, B. P., Schildkamp, K., &amp; Kippers, W. B. (2016). 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systematic review of prerequisites for implementing assessment for learning in classroom practice. </a:t>
            </a:r>
            <a:r>
              <a:rPr lang="en-US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Educational Research Review, 17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50–62. https://doi.org/10.1016/j.edurev.2015.12.002</a:t>
            </a:r>
            <a:r>
              <a:rPr lang="de-DE" sz="1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Heritage, M. (2007). Formative Assessment: What do teachers need to know and do? </a:t>
            </a:r>
            <a:r>
              <a:rPr lang="de-DE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Phi Delta 	Kappan, 89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(2), 140-145. https://doi.org/10.1177/003172170708900210</a:t>
            </a:r>
          </a:p>
          <a:p>
            <a:pPr marL="457200" indent="-457200" algn="just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Hondrich, A. L., Decristan, J., Hertel, S., &amp; Klieme, E. (2018). 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Formative assessment and intrinsic motivation: The mediating role of perceived competence. </a:t>
            </a:r>
            <a:r>
              <a:rPr lang="de-DE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Zeitschrift für Erziehungswissenschaft, 21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(4), 717–734. https://doi.org/10.1007/s11618-018-0833-z</a:t>
            </a:r>
          </a:p>
          <a:p>
            <a:pPr marL="457200" indent="-457200" algn="just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Kefallinou, A.,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Symeonidou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S., &amp; Meijer, C. J. W. (2020). 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Understanding the value of 	inclusive education and its implementation: A review of the literature. 	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PROSPECTS, 49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(3-4), 135-152. </a:t>
            </a:r>
            <a:r>
              <a:rPr lang="de-DE" sz="1400" u="sng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https://doi.org/10.1007/s11125-020-09500-2</a:t>
            </a:r>
            <a:endParaRPr lang="de-DE" sz="14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None/>
            </a:pP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Klute, M., Apthorp, H., Harlacher, J., &amp; Reale, M. (2017).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Formative assessment and elementary school student academic achievement: A review of the evidence</a:t>
            </a: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REL 2017-259.</a:t>
            </a: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Regional Educational Laboratory Central. https://files.eric.ed.gov/fulltext/ED572929.pdf</a:t>
            </a:r>
            <a:endParaRPr lang="de-DE" sz="14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None/>
              <a:tabLst>
                <a:tab pos="457200" algn="l"/>
              </a:tabLst>
            </a:pPr>
            <a:endParaRPr lang="de-DE" sz="14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21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3DD2A-15EA-7230-9470-554C52ED8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0">
            <a:extLst>
              <a:ext uri="{FF2B5EF4-FFF2-40B4-BE49-F238E27FC236}">
                <a16:creationId xmlns:a16="http://schemas.microsoft.com/office/drawing/2014/main" id="{462A2639-7BAA-8CC2-E4F6-EDD55914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D8EC584A-758A-AF24-854C-9FC3C4F3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CAA7152-B835-BD3D-9E44-4E0CA5FB578E}"/>
              </a:ext>
            </a:extLst>
          </p:cNvPr>
          <p:cNvSpPr txBox="1"/>
          <p:nvPr/>
        </p:nvSpPr>
        <p:spPr>
          <a:xfrm>
            <a:off x="381000" y="1198606"/>
            <a:ext cx="10972800" cy="5334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800"/>
              </a:spcAft>
            </a:pP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Lane, R., 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Parrila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, R., Bower, R., Bull, R., Cavanagh, M., Forbes, A., Jones, T., Leaper, D., 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Khosronejad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, M., Pellicano, L., Powell, S., Ryan, M., &amp; 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Skrebneva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, I. (2019). Literature review: Formative assessment evidence and practice. In </a:t>
            </a:r>
            <a:r>
              <a:rPr lang="en-US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Australian Institute for Teaching and School Leadership (AITSL)</a:t>
            </a:r>
            <a:r>
              <a:rPr lang="en-US" sz="1400" dirty="0">
                <a:ea typeface="Aptos" panose="020B0004020202020204" pitchFamily="34" charset="0"/>
                <a:cs typeface="Times New Roman" panose="02020603050405020304" pitchFamily="18" charset="0"/>
              </a:rPr>
              <a:t>. https://www.lpofai.edu.au/media/u5ahfia0/literature-review.pdf</a:t>
            </a:r>
            <a:endParaRPr lang="de-DE" sz="14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None/>
            </a:pP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Lee, H., Chung, H. Q., Zhang, Y., Abedi, J., &amp; Warschauer, M. (2020). 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effectiveness and features of formative assessment in US K-12 education: A systematic review.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Applied Measurement in Education, 33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(2), 124–140. https://doi.org/10.1080/08957347.2020.1732383</a:t>
            </a:r>
            <a:endParaRPr lang="de-DE" sz="14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None/>
            </a:pP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Marshall, B., &amp; Drummond, M. J. (2006). How teachers engage with Assessment for Learning: lessons from the classroom.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Research Papers in Education, 21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(2), 133-149. https://doi.org/10.1080/02671520600615638</a:t>
            </a:r>
          </a:p>
          <a:p>
            <a:pPr marL="457200" indent="-457200" algn="just">
              <a:spcAft>
                <a:spcPts val="800"/>
              </a:spcAft>
              <a:buNone/>
            </a:pP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Meudt, S.‑I., </a:t>
            </a:r>
            <a:r>
              <a:rPr lang="en-US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Zeuch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N., Neuber, L., &amp; Souvignier, E. (2020). 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Kurzskalen zur Erfassung des Transfererfolgs von Leseförderkonzepten in der Schulpraxis [Short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scales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assessing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transfer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success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reading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promotion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concepts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school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practice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]. In K. Mackowiak, C. Beckerle, S. </a:t>
            </a: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Gentrup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&amp; C. Titz (Eds.), </a:t>
            </a:r>
            <a:r>
              <a:rPr lang="de-DE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Forschungsinstrumente im Kontext institutioneller (schrift-)sprachlicher Bildung 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(pp. 141–157). Verlag Julius Klinkhardt. https://doi.org/10.35468/5801_08</a:t>
            </a:r>
          </a:p>
          <a:p>
            <a:pPr marL="457200" indent="-457200" algn="just">
              <a:spcAft>
                <a:spcPts val="800"/>
              </a:spcAft>
              <a:buNone/>
            </a:pP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Nührenbörger, M., Wember, F. B., Wollenweber, T., Frischemeier, D., Korten, L., &amp; Selter, C. (2024). 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Development of teachers’ attitudes and self-efficacy expectations for inclusive mathematics instruction: effects of online and blended learning programs.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Journal of Mathematics Teacher Education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1-27. https://doi.org/10.1007/s10857-024-09624-8</a:t>
            </a:r>
            <a:endParaRPr lang="de-DE" sz="14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None/>
            </a:pP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Schildkamp, K., van der Kleij, F. M., Heitink, M. C., Kippers, W. B., &amp; Veldkamp, B. P., (2020). Formative assessment: A systematic review of critical teacher prerequisites for classroom practice.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International Journal of Educational Research, 103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101602. https://doi.org/10.1016/j.ijer.2020.101602</a:t>
            </a:r>
            <a:endParaRPr lang="de-DE" sz="14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None/>
            </a:pPr>
            <a:r>
              <a:rPr lang="de-DE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Schütze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B., Souvignier, E., &amp; Hasselhorn, M. (2018). </a:t>
            </a:r>
            <a:r>
              <a:rPr lang="en-US" sz="14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Stichwort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– Formatives Assessment 	[Keyword – Formative Assessment]. </a:t>
            </a:r>
            <a:r>
              <a:rPr lang="de-DE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Zeitschrift </a:t>
            </a:r>
            <a:r>
              <a:rPr lang="de-DE" sz="1400" i="1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für</a:t>
            </a:r>
            <a:r>
              <a:rPr lang="de-DE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Erziehungswissenschaft, 21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(4), 697-	715. https://doi.org/10.1007/s11618-018-0838-7</a:t>
            </a:r>
          </a:p>
          <a:p>
            <a:pPr marL="457200" indent="-457200" algn="just">
              <a:spcAft>
                <a:spcPts val="800"/>
              </a:spcAft>
              <a:buNone/>
              <a:tabLst>
                <a:tab pos="457200" algn="l"/>
              </a:tabLst>
            </a:pPr>
            <a:endParaRPr lang="de-DE" sz="14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50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D485A-33AF-15FA-40E0-BB13E2F6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0">
            <a:extLst>
              <a:ext uri="{FF2B5EF4-FFF2-40B4-BE49-F238E27FC236}">
                <a16:creationId xmlns:a16="http://schemas.microsoft.com/office/drawing/2014/main" id="{CAD4A994-A6D6-2830-3033-95102946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5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752B7C-18A9-864D-BBCB-54A9F41B559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88BD89C-1331-7700-1260-10DECEDB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698F1AA-E419-62BC-D75A-7DC42A14E2B4}"/>
              </a:ext>
            </a:extLst>
          </p:cNvPr>
          <p:cNvSpPr txBox="1"/>
          <p:nvPr/>
        </p:nvSpPr>
        <p:spPr>
          <a:xfrm>
            <a:off x="381000" y="1198606"/>
            <a:ext cx="10972800" cy="467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800"/>
              </a:spcAft>
            </a:pPr>
            <a:r>
              <a:rPr lang="en-US" sz="1400" dirty="0">
                <a:ea typeface="Aptos" panose="020B0004020202020204" pitchFamily="34" charset="0"/>
                <a:cs typeface="Times New Roman" panose="02020603050405020304" pitchFamily="18" charset="0"/>
              </a:rPr>
              <a:t>Shavelson, R. J., Young, D. B., Ayala, C. C., Brandon, P. R., Furtak, E. M., Ruiz-Primo, M. 	A., Tomita, M. K., &amp; Yin, Y. (2008). On the impact of curriculum-embedded formative assessment on learning: A collaboration between curriculum and assessment developers. </a:t>
            </a:r>
            <a:r>
              <a:rPr lang="en-US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Applied Measurement in Education, 21</a:t>
            </a:r>
            <a:r>
              <a:rPr lang="en-US" sz="1400" dirty="0">
                <a:ea typeface="Aptos" panose="020B0004020202020204" pitchFamily="34" charset="0"/>
                <a:cs typeface="Times New Roman" panose="02020603050405020304" pitchFamily="18" charset="0"/>
              </a:rPr>
              <a:t>(4), 295-314. https://doi.org/10.1080/08957340802347647</a:t>
            </a:r>
            <a:endParaRPr lang="de-DE" sz="14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</a:pPr>
            <a:r>
              <a:rPr lang="en-US" sz="1400" dirty="0">
                <a:ea typeface="Aptos" panose="020B0004020202020204" pitchFamily="34" charset="0"/>
                <a:cs typeface="Times New Roman" panose="02020603050405020304" pitchFamily="18" charset="0"/>
              </a:rPr>
              <a:t>Sortwell, A., Trimble, K., Ferraz, R., Geelan, D. R., Hine, G., Ramirez-Campillo, R., Carter-	</a:t>
            </a:r>
            <a:r>
              <a:rPr lang="en-US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Thuiller</a:t>
            </a:r>
            <a:r>
              <a:rPr lang="en-US" sz="1400" dirty="0">
                <a:ea typeface="Aptos" panose="020B0004020202020204" pitchFamily="34" charset="0"/>
                <a:cs typeface="Times New Roman" panose="02020603050405020304" pitchFamily="18" charset="0"/>
              </a:rPr>
              <a:t>, B., </a:t>
            </a:r>
            <a:r>
              <a:rPr lang="en-US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Gkintoni</a:t>
            </a:r>
            <a:r>
              <a:rPr lang="en-US" sz="1400" dirty="0">
                <a:ea typeface="Aptos" panose="020B0004020202020204" pitchFamily="34" charset="0"/>
                <a:cs typeface="Times New Roman" panose="02020603050405020304" pitchFamily="18" charset="0"/>
              </a:rPr>
              <a:t>, E., &amp; Xuan, Q. (2024). A systematic review of meta-analyses on the impact of formative assessment on K-12 students’ learning: Toward sustainable quality education. </a:t>
            </a:r>
            <a:r>
              <a:rPr lang="en-US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Sustainability</a:t>
            </a:r>
            <a:r>
              <a:rPr lang="en-US" sz="1400" dirty="0"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16</a:t>
            </a:r>
            <a:r>
              <a:rPr lang="en-US" sz="1400" dirty="0">
                <a:ea typeface="Aptos" panose="020B0004020202020204" pitchFamily="34" charset="0"/>
                <a:cs typeface="Times New Roman" panose="02020603050405020304" pitchFamily="18" charset="0"/>
              </a:rPr>
              <a:t>(17), 7826. https://doi.org/10.3390/su16177826</a:t>
            </a:r>
            <a:endParaRPr lang="de-DE" sz="14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State, T. M., Harrison, J. R., Kern, L., &amp; Lewis, T. J. (2017). Feasibility and acceptability of classroom-based interventions for students with emotional/behavioral challenges at the high school level. </a:t>
            </a:r>
            <a:r>
              <a:rPr lang="en-US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Journal of Positive Behavior Interventions, 19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(1), 26–36. https://doi.org/10.1177/1098300716648459</a:t>
            </a:r>
            <a:endParaRPr lang="de-DE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</a:pP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Wiliam, D., &amp; Thompson, M. (2008). Integrating assessment with learning: What will it take 	to make it work? In C. A. Dwyer (Ed.),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future of assessment: Shaping teaching and learning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(pp. 53-82). </a:t>
            </a:r>
            <a:r>
              <a:rPr lang="de-DE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Erlbaum. 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https://doi.org/10.4324/9781315086545-3</a:t>
            </a:r>
            <a:endParaRPr lang="de-DE" sz="14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</a:pP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Yin, Y., Shavelson, R. J., Ayala, C. C., Ruiz-Primo, M. A., Brandon, P. R., Furtak, E. M., Tomita, M. K., &amp; Young, D. B. (2008). On the impact of formative assessment on student motivation, achievement, and conceptual change. </a:t>
            </a:r>
            <a:r>
              <a:rPr lang="en-US" sz="1400" i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Applied Measurement in 	Education, 21</a:t>
            </a:r>
            <a:r>
              <a:rPr lang="en-US" sz="1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(4), 335-359. https://doi.org/10.1080/08957340802347845</a:t>
            </a:r>
            <a:endParaRPr lang="de-DE" sz="14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indent="-457200" algn="just">
              <a:spcAft>
                <a:spcPts val="800"/>
              </a:spcAft>
              <a:buNone/>
            </a:pPr>
            <a:endParaRPr lang="de-DE" sz="14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800"/>
              </a:spcAft>
              <a:buNone/>
              <a:tabLst>
                <a:tab pos="457200" algn="l"/>
              </a:tabLst>
            </a:pPr>
            <a:endParaRPr lang="de-DE" sz="14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8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F4EA3FC-DC98-3B92-3B04-D951998BD7F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3545" y="1290971"/>
            <a:ext cx="11654491" cy="4195429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providing students with differentiated learning opportunities is a key competence for teachers</a:t>
            </a:r>
            <a:br>
              <a:rPr lang="en-US" dirty="0"/>
            </a:br>
            <a:r>
              <a:rPr lang="en-US" sz="1400" dirty="0">
                <a:solidFill>
                  <a:srgbClr val="797979"/>
                </a:solidFill>
              </a:rPr>
              <a:t>(</a:t>
            </a:r>
            <a:r>
              <a:rPr lang="en-US" sz="1400" dirty="0" err="1">
                <a:solidFill>
                  <a:srgbClr val="797979"/>
                </a:solidFill>
              </a:rPr>
              <a:t>Kefallinou</a:t>
            </a:r>
            <a:r>
              <a:rPr lang="en-US" sz="1400" dirty="0">
                <a:solidFill>
                  <a:srgbClr val="797979"/>
                </a:solidFill>
              </a:rPr>
              <a:t> et al., 2020)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Formative Assessment (FA) = effective framework for </a:t>
            </a:r>
            <a:r>
              <a:rPr lang="en-US" b="1" dirty="0"/>
              <a:t>providing adaptive, individualized teaching</a:t>
            </a:r>
            <a:br>
              <a:rPr lang="en-US" b="1" dirty="0"/>
            </a:br>
            <a:r>
              <a:rPr lang="en-US" sz="1400" dirty="0">
                <a:solidFill>
                  <a:srgbClr val="797979"/>
                </a:solidFill>
              </a:rPr>
              <a:t>(Black &amp; Wiliam, 1998; 2009; </a:t>
            </a:r>
            <a:r>
              <a:rPr lang="en-US" sz="1400" dirty="0" err="1">
                <a:solidFill>
                  <a:srgbClr val="797979"/>
                </a:solidFill>
              </a:rPr>
              <a:t>Schütze</a:t>
            </a:r>
            <a:r>
              <a:rPr lang="en-US" sz="1400" dirty="0">
                <a:solidFill>
                  <a:srgbClr val="797979"/>
                </a:solidFill>
              </a:rPr>
              <a:t> et al., 2018)</a:t>
            </a:r>
          </a:p>
          <a:p>
            <a:r>
              <a:rPr lang="en-US" dirty="0"/>
              <a:t>central components </a:t>
            </a:r>
            <a:r>
              <a:rPr lang="en-US" sz="1400" dirty="0">
                <a:solidFill>
                  <a:srgbClr val="797979"/>
                </a:solidFill>
              </a:rPr>
              <a:t>(Wiliam &amp; Thompson, 2008)</a:t>
            </a:r>
          </a:p>
          <a:p>
            <a:pPr lvl="1"/>
            <a:r>
              <a:rPr lang="en-US" b="1" dirty="0"/>
              <a:t>assessing</a:t>
            </a:r>
            <a:r>
              <a:rPr lang="en-US" dirty="0"/>
              <a:t> students’ achievement levels</a:t>
            </a:r>
          </a:p>
          <a:p>
            <a:pPr lvl="1"/>
            <a:r>
              <a:rPr lang="en-US" dirty="0"/>
              <a:t>providing </a:t>
            </a:r>
            <a:r>
              <a:rPr lang="en-US" b="1" dirty="0"/>
              <a:t>feedback</a:t>
            </a:r>
          </a:p>
          <a:p>
            <a:pPr lvl="1"/>
            <a:r>
              <a:rPr lang="en-US" b="1" dirty="0"/>
              <a:t>adjusting instruction </a:t>
            </a:r>
            <a:r>
              <a:rPr lang="en-US" dirty="0"/>
              <a:t>to students’ individual needs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E00C6D-BBAA-1269-3BFC-6FAA23B8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B9C19-3A2C-376B-3903-1DEB3A75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Formative Assessment</a:t>
            </a:r>
          </a:p>
        </p:txBody>
      </p:sp>
      <p:sp>
        <p:nvSpPr>
          <p:cNvPr id="3" name="Datumsplatzhalter 18">
            <a:extLst>
              <a:ext uri="{FF2B5EF4-FFF2-40B4-BE49-F238E27FC236}">
                <a16:creationId xmlns:a16="http://schemas.microsoft.com/office/drawing/2014/main" id="{F86BC612-133D-0DEF-E809-A55B3977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10530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E00C6D-BBAA-1269-3BFC-6FAA23B8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B9C19-3A2C-376B-3903-1DEB3A75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 and Professional Development (PD)</a:t>
            </a:r>
          </a:p>
        </p:txBody>
      </p:sp>
      <p:sp>
        <p:nvSpPr>
          <p:cNvPr id="3" name="Inhaltsplatzhalter 1">
            <a:extLst>
              <a:ext uri="{FF2B5EF4-FFF2-40B4-BE49-F238E27FC236}">
                <a16:creationId xmlns:a16="http://schemas.microsoft.com/office/drawing/2014/main" id="{7895DDA3-D84A-310F-31DD-1B15FD475590}"/>
              </a:ext>
            </a:extLst>
          </p:cNvPr>
          <p:cNvSpPr txBox="1">
            <a:spLocks/>
          </p:cNvSpPr>
          <p:nvPr/>
        </p:nvSpPr>
        <p:spPr>
          <a:xfrm>
            <a:off x="315611" y="1126176"/>
            <a:ext cx="11560777" cy="49211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Evidence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b="1" dirty="0"/>
              <a:t>positive effects on student achievement and motivation </a:t>
            </a:r>
            <a:r>
              <a:rPr lang="en-US" dirty="0"/>
              <a:t>are well documented, especially for mathematics instruction </a:t>
            </a:r>
            <a:r>
              <a:rPr lang="en-US" sz="1400" dirty="0">
                <a:solidFill>
                  <a:srgbClr val="797979"/>
                </a:solidFill>
              </a:rPr>
              <a:t>(Aust et al., 2024; Hondrich et al., 2018; Klute et al., 2017; Lane et al., 2019; Lee et al., 2020)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Role of teachers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teachers are the </a:t>
            </a:r>
            <a:r>
              <a:rPr lang="en-US" b="1" dirty="0"/>
              <a:t>key players </a:t>
            </a:r>
            <a:r>
              <a:rPr lang="en-US" dirty="0"/>
              <a:t>in implementing FA into school practice and need </a:t>
            </a:r>
            <a:r>
              <a:rPr lang="en-US" b="1" dirty="0"/>
              <a:t>a wide range of competencies </a:t>
            </a:r>
            <a:r>
              <a:rPr lang="en-US" dirty="0"/>
              <a:t>(e.g., pedagogical content knowledge, data and assessment literacy) to successfully translate the broad concept into concrete classroom activities </a:t>
            </a:r>
            <a:r>
              <a:rPr lang="en-US" sz="1400" dirty="0">
                <a:solidFill>
                  <a:srgbClr val="797979"/>
                </a:solidFill>
              </a:rPr>
              <a:t>(Heitink et al., 2016; Lane et al., 2019; Schildkamp et al., 2020)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Role of PD</a:t>
            </a:r>
          </a:p>
          <a:p>
            <a:pPr>
              <a:lnSpc>
                <a:spcPct val="100000"/>
              </a:lnSpc>
            </a:pPr>
            <a:r>
              <a:rPr lang="en-US" dirty="0"/>
              <a:t>providing </a:t>
            </a:r>
            <a:r>
              <a:rPr lang="en-US" b="1" dirty="0"/>
              <a:t>effective, ongoing and process-oriented PD </a:t>
            </a:r>
            <a:r>
              <a:rPr lang="en-US" dirty="0"/>
              <a:t>is crucial for FA implementation </a:t>
            </a:r>
            <a:r>
              <a:rPr lang="en-US" sz="1400" dirty="0">
                <a:solidFill>
                  <a:srgbClr val="797979"/>
                </a:solidFill>
              </a:rPr>
              <a:t>(Lane et al., 2019; Lee et al., 2010; Sortwell et al., 2024)</a:t>
            </a:r>
          </a:p>
          <a:p>
            <a:pPr>
              <a:lnSpc>
                <a:spcPct val="100000"/>
              </a:lnSpc>
            </a:pPr>
            <a:r>
              <a:rPr lang="en-US" dirty="0"/>
              <a:t>tailored </a:t>
            </a:r>
            <a:r>
              <a:rPr lang="en-US" b="1" dirty="0"/>
              <a:t>provision of knowledge</a:t>
            </a:r>
            <a:r>
              <a:rPr lang="en-US" dirty="0"/>
              <a:t> accompanied by </a:t>
            </a:r>
            <a:r>
              <a:rPr lang="en-US" b="1" dirty="0"/>
              <a:t>active learning opportunities, elaborated materials, and iterative cycles of input, implementation and reflection phases </a:t>
            </a:r>
            <a:r>
              <a:rPr lang="en-US" dirty="0"/>
              <a:t>have been shown to be effective </a:t>
            </a:r>
            <a:r>
              <a:rPr lang="en-US" sz="1400" dirty="0">
                <a:solidFill>
                  <a:srgbClr val="797979"/>
                </a:solidFill>
              </a:rPr>
              <a:t>(Andersson &amp; Palm, 2018; Heitink et al., 2016; Lane et al., 2019)</a:t>
            </a:r>
          </a:p>
        </p:txBody>
      </p:sp>
      <p:sp>
        <p:nvSpPr>
          <p:cNvPr id="2" name="Datumsplatzhalter 18">
            <a:extLst>
              <a:ext uri="{FF2B5EF4-FFF2-40B4-BE49-F238E27FC236}">
                <a16:creationId xmlns:a16="http://schemas.microsoft.com/office/drawing/2014/main" id="{7DFC0C30-C3CF-C596-0D54-3EFCDB17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304580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E00C6D-BBAA-1269-3BFC-6FAA23B8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B9C19-3A2C-376B-3903-1DEB3A75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question</a:t>
            </a:r>
            <a:endParaRPr lang="de-DE" dirty="0"/>
          </a:p>
        </p:txBody>
      </p:sp>
      <p:sp>
        <p:nvSpPr>
          <p:cNvPr id="7" name="Abgerundetes Rechteck 10">
            <a:extLst>
              <a:ext uri="{FF2B5EF4-FFF2-40B4-BE49-F238E27FC236}">
                <a16:creationId xmlns:a16="http://schemas.microsoft.com/office/drawing/2014/main" id="{27CE96BD-5F36-8426-57A7-E3AA7A21FF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0165" y="4758180"/>
            <a:ext cx="11508355" cy="70369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Which are the effects of </a:t>
            </a:r>
            <a:r>
              <a:rPr lang="en-US" b="1" dirty="0">
                <a:solidFill>
                  <a:schemeClr val="tx1"/>
                </a:solidFill>
              </a:rPr>
              <a:t>two differently structured FA approaches </a:t>
            </a:r>
            <a:r>
              <a:rPr lang="en-US" dirty="0">
                <a:solidFill>
                  <a:schemeClr val="tx1"/>
                </a:solidFill>
              </a:rPr>
              <a:t>on teachers’ </a:t>
            </a:r>
            <a:r>
              <a:rPr lang="en-US" b="1" dirty="0">
                <a:solidFill>
                  <a:schemeClr val="tx1"/>
                </a:solidFill>
              </a:rPr>
              <a:t>beliefs (acceptability, feasibility)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behavior (fidelity, sustainability) </a:t>
            </a:r>
            <a:r>
              <a:rPr lang="en-US" dirty="0">
                <a:solidFill>
                  <a:schemeClr val="tx1"/>
                </a:solidFill>
              </a:rPr>
              <a:t>over the implementation process of one school year?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" name="Datumsplatzhalter 18">
            <a:extLst>
              <a:ext uri="{FF2B5EF4-FFF2-40B4-BE49-F238E27FC236}">
                <a16:creationId xmlns:a16="http://schemas.microsoft.com/office/drawing/2014/main" id="{C7F4ECEF-817C-A5D4-D1DA-A42228FE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  <p:sp>
        <p:nvSpPr>
          <p:cNvPr id="3" name="Inhaltsplatzhalter 1">
            <a:extLst>
              <a:ext uri="{FF2B5EF4-FFF2-40B4-BE49-F238E27FC236}">
                <a16:creationId xmlns:a16="http://schemas.microsoft.com/office/drawing/2014/main" id="{578ECF2D-9B49-A751-6EDA-001A4E2ECBA2}"/>
              </a:ext>
            </a:extLst>
          </p:cNvPr>
          <p:cNvSpPr txBox="1">
            <a:spLocks/>
          </p:cNvSpPr>
          <p:nvPr/>
        </p:nvSpPr>
        <p:spPr>
          <a:xfrm>
            <a:off x="233955" y="1181738"/>
            <a:ext cx="11560777" cy="49211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Little is known about…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how FA approaches and accompanying PD </a:t>
            </a:r>
            <a:r>
              <a:rPr lang="en-US" b="1" dirty="0"/>
              <a:t>should be designed </a:t>
            </a:r>
            <a:r>
              <a:rPr lang="en-US" dirty="0"/>
              <a:t>to make the concept accessible for teachers and support successful implementation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how teachers’ </a:t>
            </a:r>
            <a:r>
              <a:rPr lang="en-US" b="1" dirty="0"/>
              <a:t>beliefs</a:t>
            </a:r>
            <a:r>
              <a:rPr lang="en-US" dirty="0"/>
              <a:t> and </a:t>
            </a:r>
            <a:r>
              <a:rPr lang="en-US" b="1" dirty="0"/>
              <a:t>professional behavior </a:t>
            </a:r>
            <a:r>
              <a:rPr lang="en-US" dirty="0"/>
              <a:t>develop </a:t>
            </a:r>
            <a:r>
              <a:rPr lang="en-US" b="1" dirty="0"/>
              <a:t>over the course of a PD program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direct comparison of different FA approaches and PD offers </a:t>
            </a:r>
            <a:r>
              <a:rPr lang="en-US" dirty="0">
                <a:sym typeface="Wingdings" panose="05000000000000000000" pitchFamily="2" charset="2"/>
              </a:rPr>
              <a:t>seems necessary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 possible key variable: </a:t>
            </a:r>
            <a:r>
              <a:rPr lang="en-US" b="1" dirty="0">
                <a:sym typeface="Wingdings" panose="05000000000000000000" pitchFamily="2" charset="2"/>
              </a:rPr>
              <a:t>structure of the FA approach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289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BD970-F850-E439-7A50-46FA2429D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C63F94-C7F0-CBCB-D70F-850B8695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D247F16-964C-E7EF-A6B9-C7FB5629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Hypotheses</a:t>
            </a:r>
            <a:endParaRPr lang="de-DE" dirty="0"/>
          </a:p>
        </p:txBody>
      </p:sp>
      <p:sp>
        <p:nvSpPr>
          <p:cNvPr id="2" name="Datumsplatzhalter 18">
            <a:extLst>
              <a:ext uri="{FF2B5EF4-FFF2-40B4-BE49-F238E27FC236}">
                <a16:creationId xmlns:a16="http://schemas.microsoft.com/office/drawing/2014/main" id="{19706C89-07CA-9ED9-20EE-8727F3AAC3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  <p:sp>
        <p:nvSpPr>
          <p:cNvPr id="4" name="Abgerundetes Rechteck 10">
            <a:extLst>
              <a:ext uri="{FF2B5EF4-FFF2-40B4-BE49-F238E27FC236}">
                <a16:creationId xmlns:a16="http://schemas.microsoft.com/office/drawing/2014/main" id="{3A469972-2FD6-06B0-F48D-950859162FDA}"/>
              </a:ext>
            </a:extLst>
          </p:cNvPr>
          <p:cNvSpPr txBox="1">
            <a:spLocks/>
          </p:cNvSpPr>
          <p:nvPr/>
        </p:nvSpPr>
        <p:spPr>
          <a:xfrm>
            <a:off x="341821" y="4194350"/>
            <a:ext cx="11508355" cy="1686772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Hypotheses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higher ratings </a:t>
            </a:r>
            <a:r>
              <a:rPr lang="en-US" dirty="0">
                <a:solidFill>
                  <a:schemeClr val="tx1"/>
                </a:solidFill>
              </a:rPr>
              <a:t>for the </a:t>
            </a:r>
            <a:r>
              <a:rPr lang="en-US" b="1" dirty="0">
                <a:solidFill>
                  <a:schemeClr val="tx1"/>
                </a:solidFill>
              </a:rPr>
              <a:t>more structured approach </a:t>
            </a:r>
            <a:r>
              <a:rPr lang="en-US" dirty="0">
                <a:solidFill>
                  <a:schemeClr val="tx1"/>
                </a:solidFill>
              </a:rPr>
              <a:t>compared to the less structured approach for the </a:t>
            </a:r>
            <a:r>
              <a:rPr lang="en-US" b="1" dirty="0">
                <a:solidFill>
                  <a:schemeClr val="tx1"/>
                </a:solidFill>
              </a:rPr>
              <a:t>initial phase of implementation 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equalizing ratings </a:t>
            </a:r>
            <a:r>
              <a:rPr lang="en-US" dirty="0">
                <a:solidFill>
                  <a:schemeClr val="tx1"/>
                </a:solidFill>
              </a:rPr>
              <a:t>between the two approaches </a:t>
            </a:r>
            <a:r>
              <a:rPr lang="en-US" b="1" dirty="0">
                <a:solidFill>
                  <a:schemeClr val="tx1"/>
                </a:solidFill>
              </a:rPr>
              <a:t>over time 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no differences for sustainability</a:t>
            </a:r>
            <a:r>
              <a:rPr lang="en-US" dirty="0">
                <a:solidFill>
                  <a:schemeClr val="tx1"/>
                </a:solidFill>
              </a:rPr>
              <a:t> at the end of the implementation period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37887DD-F0F7-05CD-301C-6F2524AC0883}"/>
              </a:ext>
            </a:extLst>
          </p:cNvPr>
          <p:cNvSpPr txBox="1"/>
          <p:nvPr/>
        </p:nvSpPr>
        <p:spPr>
          <a:xfrm>
            <a:off x="341820" y="1488095"/>
            <a:ext cx="1150835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Teachers’ perceptions and behavior are likely to be influenced by the </a:t>
            </a:r>
            <a:r>
              <a:rPr lang="en-US" b="1" dirty="0"/>
              <a:t>realization and state of implementation: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highly structured approaches </a:t>
            </a:r>
            <a:r>
              <a:rPr lang="en-US" sz="1400" dirty="0">
                <a:solidFill>
                  <a:srgbClr val="797979"/>
                </a:solidFill>
              </a:rPr>
              <a:t>(Andersson &amp; Palm, 2018; Hebbecker et al., 2022; Lane et al., 2019):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offer concrete guidelines for classroom activities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might facilitate initial implementation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more flexible approaches  </a:t>
            </a:r>
            <a:r>
              <a:rPr lang="en-US" sz="1400" dirty="0">
                <a:solidFill>
                  <a:srgbClr val="797979"/>
                </a:solidFill>
              </a:rPr>
              <a:t>(Goertzen et al., 2023; Yin et al., 2008)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easier to adapt to the conditions at school, foster internalization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might benefit long-term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5701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F3F647A-52F3-2CBD-64AC-834AEE9956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1740" y="1641590"/>
            <a:ext cx="9346012" cy="445628"/>
          </a:xfrm>
        </p:spPr>
        <p:txBody>
          <a:bodyPr/>
          <a:lstStyle/>
          <a:p>
            <a:r>
              <a:rPr lang="de-DE" sz="2000" dirty="0"/>
              <a:t>2. Method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BF60CF-F3C3-59AB-32BA-A1F917FF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52B7C-18A9-864D-BBCB-54A9F41B55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ECECEC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ECECE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2AEE34-A9BC-84A0-8E2D-B6788DCC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806093"/>
            <a:ext cx="3378950" cy="2101306"/>
          </a:xfrm>
          <a:prstGeom prst="rect">
            <a:avLst/>
          </a:prstGeom>
        </p:spPr>
      </p:pic>
      <p:sp>
        <p:nvSpPr>
          <p:cNvPr id="4" name="Datumsplatzhalter 18">
            <a:extLst>
              <a:ext uri="{FF2B5EF4-FFF2-40B4-BE49-F238E27FC236}">
                <a16:creationId xmlns:a16="http://schemas.microsoft.com/office/drawing/2014/main" id="{F1913FB4-D076-17AA-21F7-066131B0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358124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E00C6D-BBAA-1269-3BFC-6FAA23B8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B9C19-3A2C-376B-3903-1DEB3A75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1" y="276263"/>
            <a:ext cx="10259204" cy="516684"/>
          </a:xfrm>
        </p:spPr>
        <p:txBody>
          <a:bodyPr/>
          <a:lstStyle/>
          <a:p>
            <a:r>
              <a:rPr lang="en-US" dirty="0"/>
              <a:t>Formalization of the assessment component in this study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84B7BB-D4E7-4263-9191-DB2DAE008FFE}"/>
              </a:ext>
            </a:extLst>
          </p:cNvPr>
          <p:cNvSpPr/>
          <p:nvPr/>
        </p:nvSpPr>
        <p:spPr>
          <a:xfrm>
            <a:off x="8844610" y="5849130"/>
            <a:ext cx="3347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457200">
              <a:defRPr/>
            </a:pPr>
            <a:r>
              <a:rPr lang="en-US" sz="1400" dirty="0">
                <a:solidFill>
                  <a:srgbClr val="797979"/>
                </a:solidFill>
              </a:rPr>
              <a:t>(Heritage, 2007; Shavelson et al., 2008)</a:t>
            </a:r>
          </a:p>
        </p:txBody>
      </p:sp>
      <p:sp>
        <p:nvSpPr>
          <p:cNvPr id="7" name="Textfeld 36">
            <a:extLst>
              <a:ext uri="{FF2B5EF4-FFF2-40B4-BE49-F238E27FC236}">
                <a16:creationId xmlns:a16="http://schemas.microsoft.com/office/drawing/2014/main" id="{EB71B9D6-89DB-1BCE-CC4B-4D669239F462}"/>
              </a:ext>
            </a:extLst>
          </p:cNvPr>
          <p:cNvSpPr txBox="1"/>
          <p:nvPr/>
        </p:nvSpPr>
        <p:spPr>
          <a:xfrm>
            <a:off x="255992" y="1616776"/>
            <a:ext cx="2160000" cy="5847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on-the-fly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  <a:cs typeface="Calibri" panose="020F0502020204030204" pitchFamily="34" charset="0"/>
              </a:rPr>
              <a:t>a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ssessment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Textfeld 37">
            <a:extLst>
              <a:ext uri="{FF2B5EF4-FFF2-40B4-BE49-F238E27FC236}">
                <a16:creationId xmlns:a16="http://schemas.microsoft.com/office/drawing/2014/main" id="{BA6BE65A-7CE4-46D2-12A0-BB0C1C76DBAD}"/>
              </a:ext>
            </a:extLst>
          </p:cNvPr>
          <p:cNvSpPr txBox="1"/>
          <p:nvPr/>
        </p:nvSpPr>
        <p:spPr>
          <a:xfrm>
            <a:off x="4015162" y="1616776"/>
            <a:ext cx="2472549" cy="5847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+mn-lt"/>
                <a:cs typeface="Calibri" panose="020F0502020204030204" pitchFamily="34" charset="0"/>
              </a:rPr>
              <a:t>planned-for-interaction assessment </a:t>
            </a:r>
            <a:r>
              <a:rPr lang="en-US" sz="1600" b="1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(PI)</a:t>
            </a:r>
          </a:p>
        </p:txBody>
      </p:sp>
      <p:sp>
        <p:nvSpPr>
          <p:cNvPr id="10" name="Textfeld 38">
            <a:extLst>
              <a:ext uri="{FF2B5EF4-FFF2-40B4-BE49-F238E27FC236}">
                <a16:creationId xmlns:a16="http://schemas.microsoft.com/office/drawing/2014/main" id="{7A495B5E-6A10-56E6-1A25-EF41FFFB78D9}"/>
              </a:ext>
            </a:extLst>
          </p:cNvPr>
          <p:cNvSpPr txBox="1"/>
          <p:nvPr/>
        </p:nvSpPr>
        <p:spPr>
          <a:xfrm>
            <a:off x="8086881" y="1616776"/>
            <a:ext cx="2472548" cy="5847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latin typeface="+mn-lt"/>
                <a:cs typeface="Calibri" panose="020F0502020204030204" pitchFamily="34" charset="0"/>
              </a:rPr>
              <a:t>curriculum-embedded assessment </a:t>
            </a:r>
            <a:r>
              <a:rPr lang="en-US" sz="1600" b="1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(CE)</a:t>
            </a:r>
            <a:endParaRPr lang="en-US" sz="1600" b="1" dirty="0">
              <a:solidFill>
                <a:srgbClr val="C00000"/>
              </a:solidFill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8170BE-E507-67E6-2A80-9BD642DB5667}"/>
              </a:ext>
            </a:extLst>
          </p:cNvPr>
          <p:cNvCxnSpPr>
            <a:cxnSpLocks/>
          </p:cNvCxnSpPr>
          <p:nvPr/>
        </p:nvCxnSpPr>
        <p:spPr>
          <a:xfrm>
            <a:off x="255992" y="2547085"/>
            <a:ext cx="1174932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45A8DB8-64C8-F7A6-D7C9-DECC155D113B}"/>
              </a:ext>
            </a:extLst>
          </p:cNvPr>
          <p:cNvSpPr txBox="1"/>
          <p:nvPr/>
        </p:nvSpPr>
        <p:spPr>
          <a:xfrm>
            <a:off x="3740427" y="2619411"/>
            <a:ext cx="478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>
                <a:solidFill>
                  <a:schemeClr val="accent1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formalization of the assessment component</a:t>
            </a:r>
            <a:endParaRPr lang="en-US" sz="1400" kern="0" dirty="0">
              <a:solidFill>
                <a:srgbClr val="797979"/>
              </a:solidFill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elle 7">
            <a:extLst>
              <a:ext uri="{FF2B5EF4-FFF2-40B4-BE49-F238E27FC236}">
                <a16:creationId xmlns:a16="http://schemas.microsoft.com/office/drawing/2014/main" id="{ACD085B4-AF65-8B09-D3A5-85CB3FB2A3E7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854473533"/>
              </p:ext>
            </p:extLst>
          </p:nvPr>
        </p:nvGraphicFramePr>
        <p:xfrm>
          <a:off x="327731" y="3587687"/>
          <a:ext cx="11605845" cy="216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653">
                  <a:extLst>
                    <a:ext uri="{9D8B030D-6E8A-4147-A177-3AD203B41FA5}">
                      <a16:colId xmlns:a16="http://schemas.microsoft.com/office/drawing/2014/main" val="3906795526"/>
                    </a:ext>
                  </a:extLst>
                </a:gridCol>
                <a:gridCol w="5049779">
                  <a:extLst>
                    <a:ext uri="{9D8B030D-6E8A-4147-A177-3AD203B41FA5}">
                      <a16:colId xmlns:a16="http://schemas.microsoft.com/office/drawing/2014/main" val="3711970045"/>
                    </a:ext>
                  </a:extLst>
                </a:gridCol>
                <a:gridCol w="4918413">
                  <a:extLst>
                    <a:ext uri="{9D8B030D-6E8A-4147-A177-3AD203B41FA5}">
                      <a16:colId xmlns:a16="http://schemas.microsoft.com/office/drawing/2014/main" val="1809588446"/>
                    </a:ext>
                  </a:extLst>
                </a:gridCol>
              </a:tblGrid>
              <a:tr h="297967">
                <a:tc>
                  <a:txBody>
                    <a:bodyPr/>
                    <a:lstStyle/>
                    <a:p>
                      <a:endParaRPr lang="de-DE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>
                          <a:latin typeface="+mn-lt"/>
                        </a:rPr>
                        <a:t>planned</a:t>
                      </a:r>
                      <a:r>
                        <a:rPr lang="de-DE" sz="1800" dirty="0">
                          <a:latin typeface="+mn-lt"/>
                        </a:rPr>
                        <a:t>-for-</a:t>
                      </a:r>
                      <a:r>
                        <a:rPr lang="de-DE" sz="1800" dirty="0" err="1">
                          <a:latin typeface="+mn-lt"/>
                        </a:rPr>
                        <a:t>interaction</a:t>
                      </a:r>
                      <a:r>
                        <a:rPr lang="de-DE" sz="1800" dirty="0">
                          <a:latin typeface="+mn-lt"/>
                        </a:rPr>
                        <a:t> (PI)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>
                          <a:latin typeface="+mn-lt"/>
                        </a:rPr>
                        <a:t>curriculum-embedded</a:t>
                      </a:r>
                      <a:r>
                        <a:rPr lang="de-DE" sz="1800" dirty="0">
                          <a:latin typeface="+mn-lt"/>
                        </a:rPr>
                        <a:t> (CE)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59410"/>
                  </a:ext>
                </a:extLst>
              </a:tr>
              <a:tr h="514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core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instrument</a:t>
                      </a:r>
                      <a:endParaRPr lang="de-DE" sz="1800" kern="0" dirty="0">
                        <a:solidFill>
                          <a:srgbClr val="000000"/>
                        </a:solidFill>
                        <a:latin typeface="+mn-lt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focused</a:t>
                      </a:r>
                      <a:r>
                        <a:rPr lang="de-DE" sz="1800" b="1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b="1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conversations</a:t>
                      </a:r>
                      <a:r>
                        <a:rPr lang="de-DE" sz="1800" b="1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for assessment</a:t>
                      </a:r>
                      <a:endParaRPr lang="de-DE" sz="1800" kern="0" dirty="0">
                        <a:solidFill>
                          <a:srgbClr val="000000"/>
                        </a:solidFill>
                        <a:latin typeface="+mn-lt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written</a:t>
                      </a:r>
                      <a:r>
                        <a:rPr lang="de-DE" sz="1800" b="1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b="1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task</a:t>
                      </a:r>
                      <a:r>
                        <a:rPr lang="de-DE" sz="1800" b="1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b="1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sets</a:t>
                      </a:r>
                      <a:r>
                        <a:rPr lang="de-DE" sz="1800" b="1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for assessment</a:t>
                      </a:r>
                      <a:endParaRPr lang="de-DE" sz="1800" kern="0" dirty="0">
                        <a:solidFill>
                          <a:srgbClr val="000000"/>
                        </a:solidFill>
                        <a:latin typeface="+mn-lt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07874"/>
                  </a:ext>
                </a:extLst>
              </a:tr>
              <a:tr h="1154210">
                <a:tc>
                  <a:txBody>
                    <a:bodyPr/>
                    <a:lstStyle/>
                    <a:p>
                      <a:r>
                        <a:rPr lang="de-DE" sz="1800" dirty="0" err="1">
                          <a:latin typeface="+mn-lt"/>
                        </a:rPr>
                        <a:t>teachers</a:t>
                      </a:r>
                      <a:r>
                        <a:rPr lang="en-US" dirty="0"/>
                        <a:t>’</a:t>
                      </a:r>
                      <a:r>
                        <a:rPr lang="de-DE" sz="1800" dirty="0">
                          <a:latin typeface="+mn-lt"/>
                        </a:rPr>
                        <a:t> </a:t>
                      </a:r>
                      <a:r>
                        <a:rPr lang="de-DE" sz="1800" dirty="0" err="1">
                          <a:latin typeface="+mn-lt"/>
                        </a:rPr>
                        <a:t>tasks</a:t>
                      </a:r>
                      <a:endParaRPr lang="de-DE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considering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in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advance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how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to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explore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students</a:t>
                      </a:r>
                      <a:r>
                        <a:rPr lang="en-US" dirty="0"/>
                        <a:t>’ 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learning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levels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reflecting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on different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tasks</a:t>
                      </a:r>
                      <a:r>
                        <a:rPr lang="en-US" dirty="0"/>
                        <a:t>’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diagnostic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potential,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developing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further</a:t>
                      </a:r>
                      <a:r>
                        <a:rPr lang="de-DE" sz="1800" kern="0" dirty="0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de-DE" sz="1800" kern="0" dirty="0" err="1">
                          <a:solidFill>
                            <a:srgbClr val="000000"/>
                          </a:solidFill>
                          <a:latin typeface="+mn-lt"/>
                          <a:cs typeface="Calibri" panose="020F0502020204030204" pitchFamily="34" charset="0"/>
                          <a:sym typeface="Calibri"/>
                        </a:rPr>
                        <a:t>prompts</a:t>
                      </a:r>
                      <a:endParaRPr lang="de-DE" sz="1800" kern="0" dirty="0">
                        <a:solidFill>
                          <a:srgbClr val="000000"/>
                        </a:solidFill>
                        <a:latin typeface="+mn-lt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selecting and adapting tasks from a task pool and interpreting written documents</a:t>
                      </a:r>
                      <a:endParaRPr lang="de-DE" sz="1600" kern="0" dirty="0">
                        <a:solidFill>
                          <a:srgbClr val="000000"/>
                        </a:solidFill>
                        <a:latin typeface="+mn-lt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771471"/>
                  </a:ext>
                </a:extLst>
              </a:tr>
            </a:tbl>
          </a:graphicData>
        </a:graphic>
      </p:graphicFrame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EBD8B82-3698-F379-D300-86AEE1AC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16158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9AA382-3B78-FF79-E917-CA5057F8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2B7C-18A9-864D-BBCB-54A9F41B559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7FAD6D8-DDFA-2AB3-5C74-8602238B7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planned-for-interaction (PI)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255F9057-5996-5CA6-0F64-68EAAA82D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134" y="4965252"/>
            <a:ext cx="5143141" cy="65771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/>
              <a:t>teachers conduct the focused conversation for assessment with students they select using the set of cards for assessment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F77B77A-042E-93AF-5111-C81E6495EA1C}"/>
              </a:ext>
            </a:extLst>
          </p:cNvPr>
          <p:cNvCxnSpPr>
            <a:cxnSpLocks/>
          </p:cNvCxnSpPr>
          <p:nvPr/>
        </p:nvCxnSpPr>
        <p:spPr>
          <a:xfrm>
            <a:off x="6061164" y="2904309"/>
            <a:ext cx="37446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FABF371-BC46-F35C-973D-10BAA4A3F05B}"/>
              </a:ext>
            </a:extLst>
          </p:cNvPr>
          <p:cNvSpPr/>
          <p:nvPr/>
        </p:nvSpPr>
        <p:spPr>
          <a:xfrm>
            <a:off x="93623" y="1393370"/>
            <a:ext cx="5967541" cy="320475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F956BF2-51BB-AF5F-5554-745528BAD61E}"/>
              </a:ext>
            </a:extLst>
          </p:cNvPr>
          <p:cNvGrpSpPr/>
          <p:nvPr/>
        </p:nvGrpSpPr>
        <p:grpSpPr>
          <a:xfrm>
            <a:off x="6435633" y="1828798"/>
            <a:ext cx="5647918" cy="2274715"/>
            <a:chOff x="6435633" y="1828798"/>
            <a:chExt cx="5647918" cy="227471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302951-EAAC-349D-E221-5C0FFEA78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23" y="1898468"/>
              <a:ext cx="5556228" cy="2036606"/>
            </a:xfrm>
            <a:prstGeom prst="rect">
              <a:avLst/>
            </a:prstGeom>
          </p:spPr>
        </p:pic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E2F306A4-E1E0-48DF-5960-5541E7E94B99}"/>
                </a:ext>
              </a:extLst>
            </p:cNvPr>
            <p:cNvSpPr/>
            <p:nvPr/>
          </p:nvSpPr>
          <p:spPr>
            <a:xfrm>
              <a:off x="6435633" y="1828798"/>
              <a:ext cx="5647918" cy="22747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085AD32-F601-1703-471D-656E59169CA5}"/>
              </a:ext>
            </a:extLst>
          </p:cNvPr>
          <p:cNvSpPr txBox="1">
            <a:spLocks/>
          </p:cNvSpPr>
          <p:nvPr/>
        </p:nvSpPr>
        <p:spPr>
          <a:xfrm>
            <a:off x="7190017" y="5019201"/>
            <a:ext cx="4230840" cy="6037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dirty="0"/>
              <a:t>teachers use suggestions to provide targeted support</a:t>
            </a:r>
          </a:p>
        </p:txBody>
      </p:sp>
      <p:sp>
        <p:nvSpPr>
          <p:cNvPr id="24" name="Datumsplatzhalter 18">
            <a:extLst>
              <a:ext uri="{FF2B5EF4-FFF2-40B4-BE49-F238E27FC236}">
                <a16:creationId xmlns:a16="http://schemas.microsoft.com/office/drawing/2014/main" id="{3BF3FE7B-B43C-3296-C67E-22A203B5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3680" y="6366451"/>
            <a:ext cx="2743200" cy="393256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August 2025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62EBA4-6C22-0EBB-21DC-C3D638034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13" y="1536431"/>
            <a:ext cx="5562253" cy="2887311"/>
          </a:xfrm>
          <a:prstGeom prst="rect">
            <a:avLst/>
          </a:prstGeom>
        </p:spPr>
      </p:pic>
      <p:pic>
        <p:nvPicPr>
          <p:cNvPr id="2" name="Grafik 1" descr="Chat mit einfarbiger Füllung">
            <a:extLst>
              <a:ext uri="{FF2B5EF4-FFF2-40B4-BE49-F238E27FC236}">
                <a16:creationId xmlns:a16="http://schemas.microsoft.com/office/drawing/2014/main" id="{883808BD-100B-4B47-64EB-65CA575B3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8157" y="98412"/>
            <a:ext cx="924885" cy="9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3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1_Office">
  <a:themeElements>
    <a:clrScheme name="Födima">
      <a:dk1>
        <a:srgbClr val="000000"/>
      </a:dk1>
      <a:lt1>
        <a:srgbClr val="FFFFFF"/>
      </a:lt1>
      <a:dk2>
        <a:srgbClr val="797979"/>
      </a:dk2>
      <a:lt2>
        <a:srgbClr val="ECECEC"/>
      </a:lt2>
      <a:accent1>
        <a:srgbClr val="327C86"/>
      </a:accent1>
      <a:accent2>
        <a:srgbClr val="D6E4E6"/>
      </a:accent2>
      <a:accent3>
        <a:srgbClr val="EEF6E7"/>
      </a:accent3>
      <a:accent4>
        <a:srgbClr val="898D4E"/>
      </a:accent4>
      <a:accent5>
        <a:srgbClr val="DBB269"/>
      </a:accent5>
      <a:accent6>
        <a:srgbClr val="C53335"/>
      </a:accent6>
      <a:hlink>
        <a:srgbClr val="317B85"/>
      </a:hlink>
      <a:folHlink>
        <a:srgbClr val="317B8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3238</Words>
  <Application>Microsoft Office PowerPoint</Application>
  <PresentationFormat>Breitbild</PresentationFormat>
  <Paragraphs>249</Paragraphs>
  <Slides>24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4" baseType="lpstr">
      <vt:lpstr>Aptos</vt:lpstr>
      <vt:lpstr>Arial</vt:lpstr>
      <vt:lpstr>Calibri</vt:lpstr>
      <vt:lpstr>Cambria</vt:lpstr>
      <vt:lpstr>Roboto</vt:lpstr>
      <vt:lpstr>Roboto Medium</vt:lpstr>
      <vt:lpstr>Times New Roman</vt:lpstr>
      <vt:lpstr>Wingdings</vt:lpstr>
      <vt:lpstr>1_Office</vt:lpstr>
      <vt:lpstr>Office Theme 2013 - 2022</vt:lpstr>
      <vt:lpstr>PowerPoint-Präsentation</vt:lpstr>
      <vt:lpstr>PowerPoint-Präsentation</vt:lpstr>
      <vt:lpstr>Formative Assessment</vt:lpstr>
      <vt:lpstr>FA and Professional Development (PD)</vt:lpstr>
      <vt:lpstr>Research question</vt:lpstr>
      <vt:lpstr>Hypotheses</vt:lpstr>
      <vt:lpstr>PowerPoint-Präsentation</vt:lpstr>
      <vt:lpstr>Formalization of the assessment component in this study</vt:lpstr>
      <vt:lpstr>Example planned-for-interaction (PI)</vt:lpstr>
      <vt:lpstr>Example curriculum-embedded (CE)</vt:lpstr>
      <vt:lpstr>Sample</vt:lpstr>
      <vt:lpstr>Design</vt:lpstr>
      <vt:lpstr>Measures and data analysis</vt:lpstr>
      <vt:lpstr>PowerPoint-Präsentation</vt:lpstr>
      <vt:lpstr>Results</vt:lpstr>
      <vt:lpstr>PowerPoint-Präsentation</vt:lpstr>
      <vt:lpstr>Discussion and Implications I</vt:lpstr>
      <vt:lpstr>Discussion and Implications II</vt:lpstr>
      <vt:lpstr>Limitations and directions for future research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Larissa Aust</dc:creator>
  <cp:lastModifiedBy>Larissa Aust</cp:lastModifiedBy>
  <cp:revision>121</cp:revision>
  <cp:lastPrinted>2023-01-19T06:48:15Z</cp:lastPrinted>
  <dcterms:created xsi:type="dcterms:W3CDTF">2023-01-09T07:08:42Z</dcterms:created>
  <dcterms:modified xsi:type="dcterms:W3CDTF">2025-08-01T09:30:57Z</dcterms:modified>
</cp:coreProperties>
</file>